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4"/>
  </p:notesMasterIdLst>
  <p:sldIdLst>
    <p:sldId id="284" r:id="rId5"/>
    <p:sldId id="286" r:id="rId6"/>
    <p:sldId id="287" r:id="rId7"/>
    <p:sldId id="297" r:id="rId8"/>
    <p:sldId id="298" r:id="rId9"/>
    <p:sldId id="299" r:id="rId10"/>
    <p:sldId id="300" r:id="rId11"/>
    <p:sldId id="301" r:id="rId12"/>
    <p:sldId id="302" r:id="rId13"/>
    <p:sldId id="261" r:id="rId14"/>
    <p:sldId id="304" r:id="rId15"/>
    <p:sldId id="305" r:id="rId16"/>
    <p:sldId id="303"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321" r:id="rId33"/>
    <p:sldId id="322" r:id="rId34"/>
    <p:sldId id="323" r:id="rId35"/>
    <p:sldId id="324" r:id="rId36"/>
    <p:sldId id="325" r:id="rId37"/>
    <p:sldId id="326" r:id="rId38"/>
    <p:sldId id="327" r:id="rId39"/>
    <p:sldId id="328" r:id="rId40"/>
    <p:sldId id="329" r:id="rId41"/>
    <p:sldId id="295" r:id="rId42"/>
    <p:sldId id="33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EEPAK SAHU" initials="DS" lastIdx="1" clrIdx="0">
    <p:extLst>
      <p:ext uri="{19B8F6BF-5375-455C-9EA6-DF929625EA0E}">
        <p15:presenceInfo xmlns:p15="http://schemas.microsoft.com/office/powerpoint/2012/main" userId="9c8f7d21a9c9224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C4BF"/>
    <a:srgbClr val="97EFD3"/>
    <a:srgbClr val="27979D"/>
    <a:srgbClr val="A7C9C3"/>
    <a:srgbClr val="C9ABA7"/>
    <a:srgbClr val="F15574"/>
    <a:srgbClr val="E9C46A"/>
    <a:srgbClr val="F4EBE8"/>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99" autoAdjust="0"/>
  </p:normalViewPr>
  <p:slideViewPr>
    <p:cSldViewPr snapToGrid="0" snapToObjects="1" showGuides="1">
      <p:cViewPr varScale="1">
        <p:scale>
          <a:sx n="85" d="100"/>
          <a:sy n="85" d="100"/>
        </p:scale>
        <p:origin x="590" y="6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9T15:13:30.525"/>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9T15:13:33.477"/>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9T15:13:33.842"/>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9T15:13:34.637"/>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3/29/2023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customXml" Target="../ink/ink4.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463040" y="1658471"/>
            <a:ext cx="4873752" cy="2040277"/>
          </a:xfrm>
        </p:spPr>
        <p:txBody>
          <a:bodyPr/>
          <a:lstStyle/>
          <a:p>
            <a:r>
              <a:rPr lang="en-US" sz="4400" dirty="0">
                <a:latin typeface="Arial Rounded MT Bold" panose="020F0704030504030204" pitchFamily="34" charset="0"/>
              </a:rPr>
              <a:t>HOTEL BOOKING</a:t>
            </a:r>
            <a:br>
              <a:rPr lang="en-US" dirty="0">
                <a:latin typeface="Arial Rounded MT Bold" panose="020F0704030504030204" pitchFamily="34" charset="0"/>
              </a:rPr>
            </a:br>
            <a:r>
              <a:rPr lang="en-US" sz="4400" dirty="0">
                <a:latin typeface="Arial Rounded MT Bold" panose="020F0704030504030204" pitchFamily="34" charset="0"/>
              </a:rPr>
              <a:t>EDA - PROJECT</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r>
              <a:rPr lang="en-US" dirty="0"/>
              <a:t>Deepak Kumar Sahu</a:t>
            </a:r>
          </a:p>
          <a:p>
            <a:endParaRPr lang="en-US" dirty="0"/>
          </a:p>
        </p:txBody>
      </p:sp>
      <p:pic>
        <p:nvPicPr>
          <p:cNvPr id="1040" name="Picture 16">
            <a:extLst>
              <a:ext uri="{FF2B5EF4-FFF2-40B4-BE49-F238E27FC236}">
                <a16:creationId xmlns:a16="http://schemas.microsoft.com/office/drawing/2014/main" id="{62AFE748-E625-909E-FFBB-343D7AADF447}"/>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1099" r="1109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46" name="Ink 45">
                <a:extLst>
                  <a:ext uri="{FF2B5EF4-FFF2-40B4-BE49-F238E27FC236}">
                    <a16:creationId xmlns:a16="http://schemas.microsoft.com/office/drawing/2014/main" id="{46DC6F68-740D-CD8B-255B-7C23BEDA3E19}"/>
                  </a:ext>
                </a:extLst>
              </p14:cNvPr>
              <p14:cNvContentPartPr/>
              <p14:nvPr/>
            </p14:nvContentPartPr>
            <p14:xfrm>
              <a:off x="8579181" y="4966299"/>
              <a:ext cx="360" cy="360"/>
            </p14:xfrm>
          </p:contentPart>
        </mc:Choice>
        <mc:Fallback>
          <p:pic>
            <p:nvPicPr>
              <p:cNvPr id="46" name="Ink 45">
                <a:extLst>
                  <a:ext uri="{FF2B5EF4-FFF2-40B4-BE49-F238E27FC236}">
                    <a16:creationId xmlns:a16="http://schemas.microsoft.com/office/drawing/2014/main" id="{46DC6F68-740D-CD8B-255B-7C23BEDA3E19}"/>
                  </a:ext>
                </a:extLst>
              </p:cNvPr>
              <p:cNvPicPr/>
              <p:nvPr/>
            </p:nvPicPr>
            <p:blipFill>
              <a:blip r:embed="rId4"/>
              <a:stretch>
                <a:fillRect/>
              </a:stretch>
            </p:blipFill>
            <p:spPr>
              <a:xfrm>
                <a:off x="8525181" y="4858299"/>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1" name="Ink 50">
                <a:extLst>
                  <a:ext uri="{FF2B5EF4-FFF2-40B4-BE49-F238E27FC236}">
                    <a16:creationId xmlns:a16="http://schemas.microsoft.com/office/drawing/2014/main" id="{7EDFA7A1-7CB9-374C-2FB0-A4E6231FFE0D}"/>
                  </a:ext>
                </a:extLst>
              </p14:cNvPr>
              <p14:cNvContentPartPr/>
              <p14:nvPr/>
            </p14:nvContentPartPr>
            <p14:xfrm>
              <a:off x="8265261" y="4760019"/>
              <a:ext cx="360" cy="360"/>
            </p14:xfrm>
          </p:contentPart>
        </mc:Choice>
        <mc:Fallback>
          <p:pic>
            <p:nvPicPr>
              <p:cNvPr id="51" name="Ink 50">
                <a:extLst>
                  <a:ext uri="{FF2B5EF4-FFF2-40B4-BE49-F238E27FC236}">
                    <a16:creationId xmlns:a16="http://schemas.microsoft.com/office/drawing/2014/main" id="{7EDFA7A1-7CB9-374C-2FB0-A4E6231FFE0D}"/>
                  </a:ext>
                </a:extLst>
              </p:cNvPr>
              <p:cNvPicPr/>
              <p:nvPr/>
            </p:nvPicPr>
            <p:blipFill>
              <a:blip r:embed="rId4"/>
              <a:stretch>
                <a:fillRect/>
              </a:stretch>
            </p:blipFill>
            <p:spPr>
              <a:xfrm>
                <a:off x="8211621" y="4652019"/>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2" name="Ink 51">
                <a:extLst>
                  <a:ext uri="{FF2B5EF4-FFF2-40B4-BE49-F238E27FC236}">
                    <a16:creationId xmlns:a16="http://schemas.microsoft.com/office/drawing/2014/main" id="{DC536D26-2CA7-8A42-E63D-8FB5BFC57EC5}"/>
                  </a:ext>
                </a:extLst>
              </p14:cNvPr>
              <p14:cNvContentPartPr/>
              <p14:nvPr/>
            </p14:nvContentPartPr>
            <p14:xfrm>
              <a:off x="8265261" y="4760019"/>
              <a:ext cx="360" cy="360"/>
            </p14:xfrm>
          </p:contentPart>
        </mc:Choice>
        <mc:Fallback>
          <p:pic>
            <p:nvPicPr>
              <p:cNvPr id="52" name="Ink 51">
                <a:extLst>
                  <a:ext uri="{FF2B5EF4-FFF2-40B4-BE49-F238E27FC236}">
                    <a16:creationId xmlns:a16="http://schemas.microsoft.com/office/drawing/2014/main" id="{DC536D26-2CA7-8A42-E63D-8FB5BFC57EC5}"/>
                  </a:ext>
                </a:extLst>
              </p:cNvPr>
              <p:cNvPicPr/>
              <p:nvPr/>
            </p:nvPicPr>
            <p:blipFill>
              <a:blip r:embed="rId4"/>
              <a:stretch>
                <a:fillRect/>
              </a:stretch>
            </p:blipFill>
            <p:spPr>
              <a:xfrm>
                <a:off x="8211621" y="4652019"/>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3" name="Ink 52">
                <a:extLst>
                  <a:ext uri="{FF2B5EF4-FFF2-40B4-BE49-F238E27FC236}">
                    <a16:creationId xmlns:a16="http://schemas.microsoft.com/office/drawing/2014/main" id="{B3CE3A7E-3736-89D1-EC6B-DB97F6DD22B4}"/>
                  </a:ext>
                </a:extLst>
              </p14:cNvPr>
              <p14:cNvContentPartPr/>
              <p14:nvPr/>
            </p14:nvContentPartPr>
            <p14:xfrm>
              <a:off x="8596821" y="4903659"/>
              <a:ext cx="360" cy="360"/>
            </p14:xfrm>
          </p:contentPart>
        </mc:Choice>
        <mc:Fallback>
          <p:pic>
            <p:nvPicPr>
              <p:cNvPr id="53" name="Ink 52">
                <a:extLst>
                  <a:ext uri="{FF2B5EF4-FFF2-40B4-BE49-F238E27FC236}">
                    <a16:creationId xmlns:a16="http://schemas.microsoft.com/office/drawing/2014/main" id="{B3CE3A7E-3736-89D1-EC6B-DB97F6DD22B4}"/>
                  </a:ext>
                </a:extLst>
              </p:cNvPr>
              <p:cNvPicPr/>
              <p:nvPr/>
            </p:nvPicPr>
            <p:blipFill>
              <a:blip r:embed="rId4"/>
              <a:stretch>
                <a:fillRect/>
              </a:stretch>
            </p:blipFill>
            <p:spPr>
              <a:xfrm>
                <a:off x="8543181" y="4795659"/>
                <a:ext cx="108000" cy="216000"/>
              </a:xfrm>
              <a:prstGeom prst="rect">
                <a:avLst/>
              </a:prstGeom>
            </p:spPr>
          </p:pic>
        </mc:Fallback>
      </mc:AlternateContent>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IN" dirty="0">
                <a:solidFill>
                  <a:srgbClr val="000000"/>
                </a:solidFill>
                <a:effectLst/>
                <a:latin typeface="Century Gothic" panose="020B0502020202020204" pitchFamily="34" charset="0"/>
                <a:ea typeface="Calibri" panose="020F0502020204030204" pitchFamily="34" charset="0"/>
              </a:rPr>
              <a:t>Handling Outliers</a:t>
            </a:r>
            <a:endParaRPr lang="en-US" dirty="0">
              <a:latin typeface="Century Gothic" panose="020B0502020202020204" pitchFamily="34" charset="0"/>
            </a:endParaRP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10</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pic>
        <p:nvPicPr>
          <p:cNvPr id="8" name="Content Placeholder 7">
            <a:extLst>
              <a:ext uri="{FF2B5EF4-FFF2-40B4-BE49-F238E27FC236}">
                <a16:creationId xmlns:a16="http://schemas.microsoft.com/office/drawing/2014/main" id="{5A14A1F8-CF1F-9646-D5C2-CEFB6D4FDE73}"/>
              </a:ext>
            </a:extLst>
          </p:cNvPr>
          <p:cNvPicPr>
            <a:picLocks noGrp="1" noChangeAspect="1"/>
          </p:cNvPicPr>
          <p:nvPr>
            <p:ph idx="1"/>
          </p:nvPr>
        </p:nvPicPr>
        <p:blipFill>
          <a:blip r:embed="rId2"/>
          <a:stretch>
            <a:fillRect/>
          </a:stretch>
        </p:blipFill>
        <p:spPr>
          <a:xfrm>
            <a:off x="3426781" y="1835775"/>
            <a:ext cx="4910396" cy="3740272"/>
          </a:xfrm>
          <a:prstGeom prst="rect">
            <a:avLst/>
          </a:prstGeom>
        </p:spPr>
      </p:pic>
    </p:spTree>
    <p:extLst>
      <p:ext uri="{BB962C8B-B14F-4D97-AF65-F5344CB8AC3E}">
        <p14:creationId xmlns:p14="http://schemas.microsoft.com/office/powerpoint/2010/main" val="2831084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AB978-5DAA-AE6C-ABBE-7E3EAE1CEB51}"/>
              </a:ext>
            </a:extLst>
          </p:cNvPr>
          <p:cNvSpPr>
            <a:spLocks noGrp="1"/>
          </p:cNvSpPr>
          <p:nvPr>
            <p:ph type="title"/>
          </p:nvPr>
        </p:nvSpPr>
        <p:spPr/>
        <p:txBody>
          <a:bodyPr/>
          <a:lstStyle/>
          <a:p>
            <a:r>
              <a:rPr lang="en-IN" sz="3200" dirty="0">
                <a:effectLst/>
                <a:ea typeface="Arial" panose="020B0604020202020204" pitchFamily="34" charset="0"/>
              </a:rPr>
              <a:t>Percentage share of different hotel type and their booking and revenue </a:t>
            </a:r>
            <a:br>
              <a:rPr lang="en-IN" sz="1800" dirty="0">
                <a:solidFill>
                  <a:srgbClr val="000000"/>
                </a:solidFill>
                <a:effectLst/>
                <a:latin typeface="Calibri" panose="020F0502020204030204" pitchFamily="34" charset="0"/>
                <a:ea typeface="Calibri" panose="020F0502020204030204" pitchFamily="34" charset="0"/>
              </a:rPr>
            </a:br>
            <a:endParaRPr lang="en-IN" dirty="0"/>
          </a:p>
        </p:txBody>
      </p:sp>
      <p:sp>
        <p:nvSpPr>
          <p:cNvPr id="5" name="Text Placeholder 4">
            <a:extLst>
              <a:ext uri="{FF2B5EF4-FFF2-40B4-BE49-F238E27FC236}">
                <a16:creationId xmlns:a16="http://schemas.microsoft.com/office/drawing/2014/main" id="{E63177ED-7778-809A-1645-CA9202952412}"/>
              </a:ext>
            </a:extLst>
          </p:cNvPr>
          <p:cNvSpPr>
            <a:spLocks noGrp="1"/>
          </p:cNvSpPr>
          <p:nvPr>
            <p:ph type="body" sz="quarter" idx="16"/>
          </p:nvPr>
        </p:nvSpPr>
        <p:spPr>
          <a:xfrm>
            <a:off x="4480560" y="1956816"/>
            <a:ext cx="3246120" cy="3986784"/>
          </a:xfrm>
        </p:spPr>
        <p:txBody>
          <a:bodyPr/>
          <a:lstStyle/>
          <a:p>
            <a:endParaRPr lang="en-IN" dirty="0"/>
          </a:p>
        </p:txBody>
      </p:sp>
      <p:sp>
        <p:nvSpPr>
          <p:cNvPr id="7" name="Text Placeholder 6">
            <a:extLst>
              <a:ext uri="{FF2B5EF4-FFF2-40B4-BE49-F238E27FC236}">
                <a16:creationId xmlns:a16="http://schemas.microsoft.com/office/drawing/2014/main" id="{A43D7AC7-E923-77CF-2090-CDDC5AFE0DB7}"/>
              </a:ext>
            </a:extLst>
          </p:cNvPr>
          <p:cNvSpPr>
            <a:spLocks noGrp="1"/>
          </p:cNvSpPr>
          <p:nvPr>
            <p:ph type="body" sz="quarter" idx="19"/>
          </p:nvPr>
        </p:nvSpPr>
        <p:spPr>
          <a:xfrm>
            <a:off x="8192373" y="1956816"/>
            <a:ext cx="3301635" cy="3986784"/>
          </a:xfrm>
        </p:spPr>
        <p:txBody>
          <a:bodyPr/>
          <a:lstStyle/>
          <a:p>
            <a:endParaRPr lang="en-IN" dirty="0"/>
          </a:p>
        </p:txBody>
      </p:sp>
      <p:sp>
        <p:nvSpPr>
          <p:cNvPr id="9" name="Slide Number Placeholder 8">
            <a:extLst>
              <a:ext uri="{FF2B5EF4-FFF2-40B4-BE49-F238E27FC236}">
                <a16:creationId xmlns:a16="http://schemas.microsoft.com/office/drawing/2014/main" id="{D56888AC-8332-EED7-7026-5F2D3F1F72BD}"/>
              </a:ext>
            </a:extLst>
          </p:cNvPr>
          <p:cNvSpPr>
            <a:spLocks noGrp="1"/>
          </p:cNvSpPr>
          <p:nvPr>
            <p:ph type="sldNum" sz="quarter" idx="12"/>
          </p:nvPr>
        </p:nvSpPr>
        <p:spPr/>
        <p:txBody>
          <a:bodyPr/>
          <a:lstStyle/>
          <a:p>
            <a:fld id="{8D0AFDD5-844D-364D-8AEC-50CF4D36D55D}" type="slidenum">
              <a:rPr lang="en-US" noProof="0" smtClean="0"/>
              <a:pPr/>
              <a:t>11</a:t>
            </a:fld>
            <a:endParaRPr lang="en-US" noProof="0"/>
          </a:p>
        </p:txBody>
      </p:sp>
      <p:sp>
        <p:nvSpPr>
          <p:cNvPr id="10" name="Footer Placeholder 9">
            <a:extLst>
              <a:ext uri="{FF2B5EF4-FFF2-40B4-BE49-F238E27FC236}">
                <a16:creationId xmlns:a16="http://schemas.microsoft.com/office/drawing/2014/main" id="{10C0478C-C351-B808-BFB8-83E5FFCEE6B3}"/>
              </a:ext>
            </a:extLst>
          </p:cNvPr>
          <p:cNvSpPr>
            <a:spLocks noGrp="1"/>
          </p:cNvSpPr>
          <p:nvPr>
            <p:ph type="ftr" sz="quarter" idx="11"/>
          </p:nvPr>
        </p:nvSpPr>
        <p:spPr/>
        <p:txBody>
          <a:bodyPr/>
          <a:lstStyle/>
          <a:p>
            <a:r>
              <a:rPr lang="en-US" noProof="0"/>
              <a:t>Presentation title</a:t>
            </a:r>
          </a:p>
        </p:txBody>
      </p:sp>
      <p:sp>
        <p:nvSpPr>
          <p:cNvPr id="11" name="Date Placeholder 10">
            <a:extLst>
              <a:ext uri="{FF2B5EF4-FFF2-40B4-BE49-F238E27FC236}">
                <a16:creationId xmlns:a16="http://schemas.microsoft.com/office/drawing/2014/main" id="{FE43352C-FB03-0BD4-9C10-3240EC53BD2D}"/>
              </a:ext>
            </a:extLst>
          </p:cNvPr>
          <p:cNvSpPr>
            <a:spLocks noGrp="1"/>
          </p:cNvSpPr>
          <p:nvPr>
            <p:ph type="dt" sz="half" idx="10"/>
          </p:nvPr>
        </p:nvSpPr>
        <p:spPr/>
        <p:txBody>
          <a:bodyPr/>
          <a:lstStyle/>
          <a:p>
            <a:r>
              <a:rPr lang="en-US" noProof="0"/>
              <a:t>20XX</a:t>
            </a:r>
          </a:p>
        </p:txBody>
      </p:sp>
      <p:sp>
        <p:nvSpPr>
          <p:cNvPr id="14" name="Content Placeholder 13">
            <a:extLst>
              <a:ext uri="{FF2B5EF4-FFF2-40B4-BE49-F238E27FC236}">
                <a16:creationId xmlns:a16="http://schemas.microsoft.com/office/drawing/2014/main" id="{AAE46C77-C199-5489-5E2E-45186AF27DB2}"/>
              </a:ext>
            </a:extLst>
          </p:cNvPr>
          <p:cNvSpPr>
            <a:spLocks noGrp="1"/>
          </p:cNvSpPr>
          <p:nvPr>
            <p:ph sz="half" idx="2"/>
          </p:nvPr>
        </p:nvSpPr>
        <p:spPr/>
        <p:txBody>
          <a:bodyPr/>
          <a:lstStyle/>
          <a:p>
            <a:endParaRPr lang="en-IN" dirty="0"/>
          </a:p>
        </p:txBody>
      </p:sp>
      <p:pic>
        <p:nvPicPr>
          <p:cNvPr id="15" name="Picture 14">
            <a:extLst>
              <a:ext uri="{FF2B5EF4-FFF2-40B4-BE49-F238E27FC236}">
                <a16:creationId xmlns:a16="http://schemas.microsoft.com/office/drawing/2014/main" id="{8C2FE2FD-63AF-3ECB-E7BC-D015D2C06D7A}"/>
              </a:ext>
            </a:extLst>
          </p:cNvPr>
          <p:cNvPicPr>
            <a:picLocks noChangeAspect="1"/>
          </p:cNvPicPr>
          <p:nvPr/>
        </p:nvPicPr>
        <p:blipFill>
          <a:blip r:embed="rId2"/>
          <a:stretch>
            <a:fillRect/>
          </a:stretch>
        </p:blipFill>
        <p:spPr>
          <a:xfrm>
            <a:off x="667370" y="1944450"/>
            <a:ext cx="3273836" cy="4011516"/>
          </a:xfrm>
          <a:prstGeom prst="rect">
            <a:avLst/>
          </a:prstGeom>
        </p:spPr>
      </p:pic>
      <p:pic>
        <p:nvPicPr>
          <p:cNvPr id="16" name="Picture 15">
            <a:extLst>
              <a:ext uri="{FF2B5EF4-FFF2-40B4-BE49-F238E27FC236}">
                <a16:creationId xmlns:a16="http://schemas.microsoft.com/office/drawing/2014/main" id="{1CDB7858-0665-DE56-95C8-569D3EC675B9}"/>
              </a:ext>
            </a:extLst>
          </p:cNvPr>
          <p:cNvPicPr/>
          <p:nvPr/>
        </p:nvPicPr>
        <p:blipFill>
          <a:blip r:embed="rId3"/>
          <a:stretch>
            <a:fillRect/>
          </a:stretch>
        </p:blipFill>
        <p:spPr>
          <a:xfrm>
            <a:off x="958886" y="2366715"/>
            <a:ext cx="2575560" cy="2532380"/>
          </a:xfrm>
          <a:prstGeom prst="rect">
            <a:avLst/>
          </a:prstGeom>
        </p:spPr>
      </p:pic>
      <p:pic>
        <p:nvPicPr>
          <p:cNvPr id="17" name="Picture 16">
            <a:extLst>
              <a:ext uri="{FF2B5EF4-FFF2-40B4-BE49-F238E27FC236}">
                <a16:creationId xmlns:a16="http://schemas.microsoft.com/office/drawing/2014/main" id="{1B29B4A7-5BA2-8120-B752-2F0960348BC6}"/>
              </a:ext>
            </a:extLst>
          </p:cNvPr>
          <p:cNvPicPr/>
          <p:nvPr/>
        </p:nvPicPr>
        <p:blipFill>
          <a:blip r:embed="rId4"/>
          <a:stretch>
            <a:fillRect/>
          </a:stretch>
        </p:blipFill>
        <p:spPr>
          <a:xfrm>
            <a:off x="4554070" y="2234000"/>
            <a:ext cx="3098949" cy="2797810"/>
          </a:xfrm>
          <a:prstGeom prst="rect">
            <a:avLst/>
          </a:prstGeom>
        </p:spPr>
      </p:pic>
      <p:pic>
        <p:nvPicPr>
          <p:cNvPr id="18" name="Picture 17">
            <a:extLst>
              <a:ext uri="{FF2B5EF4-FFF2-40B4-BE49-F238E27FC236}">
                <a16:creationId xmlns:a16="http://schemas.microsoft.com/office/drawing/2014/main" id="{341EC0F0-6FB6-06A5-15C5-36CE034C588A}"/>
              </a:ext>
            </a:extLst>
          </p:cNvPr>
          <p:cNvPicPr/>
          <p:nvPr/>
        </p:nvPicPr>
        <p:blipFill>
          <a:blip r:embed="rId5"/>
          <a:stretch>
            <a:fillRect/>
          </a:stretch>
        </p:blipFill>
        <p:spPr>
          <a:xfrm>
            <a:off x="8266035" y="2234000"/>
            <a:ext cx="3092247" cy="2797810"/>
          </a:xfrm>
          <a:prstGeom prst="rect">
            <a:avLst/>
          </a:prstGeom>
        </p:spPr>
      </p:pic>
    </p:spTree>
    <p:extLst>
      <p:ext uri="{BB962C8B-B14F-4D97-AF65-F5344CB8AC3E}">
        <p14:creationId xmlns:p14="http://schemas.microsoft.com/office/powerpoint/2010/main" val="2593239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FBAB37-C92F-217F-F559-0B970F35BE42}"/>
              </a:ext>
            </a:extLst>
          </p:cNvPr>
          <p:cNvSpPr>
            <a:spLocks noGrp="1"/>
          </p:cNvSpPr>
          <p:nvPr>
            <p:ph idx="1"/>
          </p:nvPr>
        </p:nvSpPr>
        <p:spPr>
          <a:xfrm>
            <a:off x="1156806" y="1770707"/>
            <a:ext cx="5010912" cy="2621997"/>
          </a:xfrm>
        </p:spPr>
        <p:txBody>
          <a:bodyPr/>
          <a:lstStyle/>
          <a:p>
            <a:r>
              <a:rPr lang="en-US" dirty="0"/>
              <a:t>● City Hotels are most preferred hotel by guests. </a:t>
            </a:r>
          </a:p>
          <a:p>
            <a:r>
              <a:rPr lang="en-US" dirty="0"/>
              <a:t>● Bookings are double for City hotel but the revenue difference is not much in between them. </a:t>
            </a:r>
          </a:p>
          <a:p>
            <a:r>
              <a:rPr lang="en-US" dirty="0"/>
              <a:t>● This shows that Resort hotels are bit expensive as compared to City hotels.</a:t>
            </a:r>
            <a:endParaRPr lang="en-IN" dirty="0"/>
          </a:p>
        </p:txBody>
      </p:sp>
      <p:sp>
        <p:nvSpPr>
          <p:cNvPr id="5" name="Slide Number Placeholder 4">
            <a:extLst>
              <a:ext uri="{FF2B5EF4-FFF2-40B4-BE49-F238E27FC236}">
                <a16:creationId xmlns:a16="http://schemas.microsoft.com/office/drawing/2014/main" id="{CCBF2F72-2AEC-D81F-B01B-58E3665DCEB2}"/>
              </a:ext>
            </a:extLst>
          </p:cNvPr>
          <p:cNvSpPr>
            <a:spLocks noGrp="1"/>
          </p:cNvSpPr>
          <p:nvPr>
            <p:ph type="sldNum" sz="quarter" idx="12"/>
          </p:nvPr>
        </p:nvSpPr>
        <p:spPr/>
        <p:txBody>
          <a:bodyPr/>
          <a:lstStyle/>
          <a:p>
            <a:fld id="{8D0AFDD5-844D-364D-8AEC-50CF4D36D55D}" type="slidenum">
              <a:rPr lang="en-US" noProof="0" smtClean="0"/>
              <a:pPr/>
              <a:t>12</a:t>
            </a:fld>
            <a:endParaRPr lang="en-US" noProof="0"/>
          </a:p>
        </p:txBody>
      </p:sp>
    </p:spTree>
    <p:extLst>
      <p:ext uri="{BB962C8B-B14F-4D97-AF65-F5344CB8AC3E}">
        <p14:creationId xmlns:p14="http://schemas.microsoft.com/office/powerpoint/2010/main" val="1256507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5F7FF-5F85-C75E-6EA3-75968E611714}"/>
              </a:ext>
            </a:extLst>
          </p:cNvPr>
          <p:cNvSpPr>
            <a:spLocks noGrp="1"/>
          </p:cNvSpPr>
          <p:nvPr>
            <p:ph type="title"/>
          </p:nvPr>
        </p:nvSpPr>
        <p:spPr/>
        <p:txBody>
          <a:bodyPr/>
          <a:lstStyle/>
          <a:p>
            <a:r>
              <a:rPr lang="en-IN" sz="3200" dirty="0">
                <a:effectLst/>
                <a:ea typeface="Arial" panose="020B0604020202020204" pitchFamily="34" charset="0"/>
              </a:rPr>
              <a:t>Analysis of ADR &amp; Revenue for each month</a:t>
            </a:r>
            <a:br>
              <a:rPr lang="en-IN" sz="1800" dirty="0">
                <a:effectLst/>
                <a:ea typeface="Calibri" panose="020F0502020204030204" pitchFamily="34" charset="0"/>
              </a:rPr>
            </a:br>
            <a:endParaRPr lang="en-IN" dirty="0"/>
          </a:p>
        </p:txBody>
      </p:sp>
      <p:sp>
        <p:nvSpPr>
          <p:cNvPr id="3" name="Text Placeholder 2">
            <a:extLst>
              <a:ext uri="{FF2B5EF4-FFF2-40B4-BE49-F238E27FC236}">
                <a16:creationId xmlns:a16="http://schemas.microsoft.com/office/drawing/2014/main" id="{03C80868-A1D0-60DA-C1C9-138665FC6FCD}"/>
              </a:ext>
            </a:extLst>
          </p:cNvPr>
          <p:cNvSpPr>
            <a:spLocks noGrp="1"/>
          </p:cNvSpPr>
          <p:nvPr>
            <p:ph type="body" sz="quarter" idx="14"/>
          </p:nvPr>
        </p:nvSpPr>
        <p:spPr/>
        <p:txBody>
          <a:bodyPr/>
          <a:lstStyle/>
          <a:p>
            <a:endParaRPr lang="en-IN" dirty="0"/>
          </a:p>
        </p:txBody>
      </p:sp>
      <p:sp>
        <p:nvSpPr>
          <p:cNvPr id="5" name="Text Placeholder 4">
            <a:extLst>
              <a:ext uri="{FF2B5EF4-FFF2-40B4-BE49-F238E27FC236}">
                <a16:creationId xmlns:a16="http://schemas.microsoft.com/office/drawing/2014/main" id="{B10CECF2-E228-64EC-6189-D6F66A5062C3}"/>
              </a:ext>
            </a:extLst>
          </p:cNvPr>
          <p:cNvSpPr>
            <a:spLocks noGrp="1"/>
          </p:cNvSpPr>
          <p:nvPr>
            <p:ph type="body" sz="quarter" idx="19"/>
          </p:nvPr>
        </p:nvSpPr>
        <p:spPr/>
        <p:txBody>
          <a:bodyPr/>
          <a:lstStyle/>
          <a:p>
            <a:endParaRPr lang="en-IN"/>
          </a:p>
        </p:txBody>
      </p:sp>
      <p:pic>
        <p:nvPicPr>
          <p:cNvPr id="11" name="Content Placeholder 10">
            <a:extLst>
              <a:ext uri="{FF2B5EF4-FFF2-40B4-BE49-F238E27FC236}">
                <a16:creationId xmlns:a16="http://schemas.microsoft.com/office/drawing/2014/main" id="{4236BB03-5B1C-3C2D-F351-CA05767231CF}"/>
              </a:ext>
            </a:extLst>
          </p:cNvPr>
          <p:cNvPicPr>
            <a:picLocks noGrp="1" noChangeAspect="1"/>
          </p:cNvPicPr>
          <p:nvPr>
            <p:ph sz="half" idx="20"/>
          </p:nvPr>
        </p:nvPicPr>
        <p:blipFill>
          <a:blip r:embed="rId2"/>
          <a:stretch>
            <a:fillRect/>
          </a:stretch>
        </p:blipFill>
        <p:spPr>
          <a:xfrm>
            <a:off x="6358128" y="1984352"/>
            <a:ext cx="5047487" cy="3959247"/>
          </a:xfrm>
          <a:prstGeom prst="rect">
            <a:avLst/>
          </a:prstGeom>
        </p:spPr>
      </p:pic>
      <p:sp>
        <p:nvSpPr>
          <p:cNvPr id="7" name="Slide Number Placeholder 6">
            <a:extLst>
              <a:ext uri="{FF2B5EF4-FFF2-40B4-BE49-F238E27FC236}">
                <a16:creationId xmlns:a16="http://schemas.microsoft.com/office/drawing/2014/main" id="{9F3748DF-6C2A-F7EF-9FDD-2199420C12AF}"/>
              </a:ext>
            </a:extLst>
          </p:cNvPr>
          <p:cNvSpPr>
            <a:spLocks noGrp="1"/>
          </p:cNvSpPr>
          <p:nvPr>
            <p:ph type="sldNum" sz="quarter" idx="12"/>
          </p:nvPr>
        </p:nvSpPr>
        <p:spPr/>
        <p:txBody>
          <a:bodyPr/>
          <a:lstStyle/>
          <a:p>
            <a:fld id="{8D0AFDD5-844D-364D-8AEC-50CF4D36D55D}" type="slidenum">
              <a:rPr lang="en-US" noProof="0" smtClean="0"/>
              <a:pPr/>
              <a:t>13</a:t>
            </a:fld>
            <a:endParaRPr lang="en-US" noProof="0"/>
          </a:p>
        </p:txBody>
      </p:sp>
      <p:sp>
        <p:nvSpPr>
          <p:cNvPr id="8" name="Footer Placeholder 7">
            <a:extLst>
              <a:ext uri="{FF2B5EF4-FFF2-40B4-BE49-F238E27FC236}">
                <a16:creationId xmlns:a16="http://schemas.microsoft.com/office/drawing/2014/main" id="{978BEAED-CA2C-85A2-673D-0E506EF162F3}"/>
              </a:ext>
            </a:extLst>
          </p:cNvPr>
          <p:cNvSpPr>
            <a:spLocks noGrp="1"/>
          </p:cNvSpPr>
          <p:nvPr>
            <p:ph type="ftr" sz="quarter" idx="11"/>
          </p:nvPr>
        </p:nvSpPr>
        <p:spPr/>
        <p:txBody>
          <a:bodyPr/>
          <a:lstStyle/>
          <a:p>
            <a:r>
              <a:rPr lang="en-US" noProof="0"/>
              <a:t>Presentation title</a:t>
            </a:r>
          </a:p>
        </p:txBody>
      </p:sp>
      <p:sp>
        <p:nvSpPr>
          <p:cNvPr id="9" name="Date Placeholder 8">
            <a:extLst>
              <a:ext uri="{FF2B5EF4-FFF2-40B4-BE49-F238E27FC236}">
                <a16:creationId xmlns:a16="http://schemas.microsoft.com/office/drawing/2014/main" id="{1835ACE3-0600-300A-4628-FFA352D19FF1}"/>
              </a:ext>
            </a:extLst>
          </p:cNvPr>
          <p:cNvSpPr>
            <a:spLocks noGrp="1"/>
          </p:cNvSpPr>
          <p:nvPr>
            <p:ph type="dt" sz="half" idx="10"/>
          </p:nvPr>
        </p:nvSpPr>
        <p:spPr/>
        <p:txBody>
          <a:bodyPr/>
          <a:lstStyle/>
          <a:p>
            <a:r>
              <a:rPr lang="en-US" noProof="0"/>
              <a:t>20XX</a:t>
            </a:r>
          </a:p>
        </p:txBody>
      </p:sp>
      <p:pic>
        <p:nvPicPr>
          <p:cNvPr id="10" name="Content Placeholder 9">
            <a:extLst>
              <a:ext uri="{FF2B5EF4-FFF2-40B4-BE49-F238E27FC236}">
                <a16:creationId xmlns:a16="http://schemas.microsoft.com/office/drawing/2014/main" id="{5329490F-3713-F87B-96A7-77AE601F14FC}"/>
              </a:ext>
            </a:extLst>
          </p:cNvPr>
          <p:cNvPicPr>
            <a:picLocks noGrp="1"/>
          </p:cNvPicPr>
          <p:nvPr>
            <p:ph sz="half" idx="2"/>
          </p:nvPr>
        </p:nvPicPr>
        <p:blipFill>
          <a:blip r:embed="rId3"/>
          <a:stretch>
            <a:fillRect/>
          </a:stretch>
        </p:blipFill>
        <p:spPr>
          <a:xfrm>
            <a:off x="685799" y="1984352"/>
            <a:ext cx="5048881" cy="3959247"/>
          </a:xfrm>
          <a:prstGeom prst="rect">
            <a:avLst/>
          </a:prstGeom>
        </p:spPr>
      </p:pic>
    </p:spTree>
    <p:extLst>
      <p:ext uri="{BB962C8B-B14F-4D97-AF65-F5344CB8AC3E}">
        <p14:creationId xmlns:p14="http://schemas.microsoft.com/office/powerpoint/2010/main" val="1396834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B14DBBB-872D-92D2-16E6-65B81BC3C35B}"/>
              </a:ext>
            </a:extLst>
          </p:cNvPr>
          <p:cNvSpPr>
            <a:spLocks noGrp="1"/>
          </p:cNvSpPr>
          <p:nvPr>
            <p:ph idx="1"/>
          </p:nvPr>
        </p:nvSpPr>
        <p:spPr>
          <a:xfrm>
            <a:off x="1385585" y="1344706"/>
            <a:ext cx="5010912" cy="2774666"/>
          </a:xfrm>
        </p:spPr>
        <p:txBody>
          <a:bodyPr/>
          <a:lstStyle/>
          <a:p>
            <a:r>
              <a:rPr lang="en-US" dirty="0"/>
              <a:t>● For Resort hotel-- ADR is increasing between May to September and then started falling down, so best time to book a resort hotel is from October to April as we are getting lower ADR. </a:t>
            </a:r>
          </a:p>
          <a:p>
            <a:endParaRPr lang="en-US" dirty="0"/>
          </a:p>
          <a:p>
            <a:r>
              <a:rPr lang="en-US" dirty="0"/>
              <a:t>● For City hotel--City hotels have nearly constant ADR from April to September and after that ADR start decreasing, so the best time to book a City hotel is from October to March. </a:t>
            </a:r>
          </a:p>
          <a:p>
            <a:endParaRPr lang="en-US" dirty="0"/>
          </a:p>
          <a:p>
            <a:r>
              <a:rPr lang="en-US" dirty="0"/>
              <a:t>● Resort hotels and City hotels both are getting higher revenue between June to September. This is also because at same time ADR is also high for both type of hotel as shown in first graph. Hence this period is best for hotel to generate more revenue.</a:t>
            </a:r>
            <a:endParaRPr lang="en-IN" dirty="0"/>
          </a:p>
        </p:txBody>
      </p:sp>
      <p:sp>
        <p:nvSpPr>
          <p:cNvPr id="5" name="Slide Number Placeholder 4">
            <a:extLst>
              <a:ext uri="{FF2B5EF4-FFF2-40B4-BE49-F238E27FC236}">
                <a16:creationId xmlns:a16="http://schemas.microsoft.com/office/drawing/2014/main" id="{7E18EB84-5B98-8C62-5EDD-9579B16BB3B8}"/>
              </a:ext>
            </a:extLst>
          </p:cNvPr>
          <p:cNvSpPr>
            <a:spLocks noGrp="1"/>
          </p:cNvSpPr>
          <p:nvPr>
            <p:ph type="sldNum" sz="quarter" idx="12"/>
          </p:nvPr>
        </p:nvSpPr>
        <p:spPr/>
        <p:txBody>
          <a:bodyPr/>
          <a:lstStyle/>
          <a:p>
            <a:fld id="{8D0AFDD5-844D-364D-8AEC-50CF4D36D55D}" type="slidenum">
              <a:rPr lang="en-US" noProof="0" smtClean="0"/>
              <a:pPr/>
              <a:t>14</a:t>
            </a:fld>
            <a:endParaRPr lang="en-US" noProof="0"/>
          </a:p>
        </p:txBody>
      </p:sp>
    </p:spTree>
    <p:extLst>
      <p:ext uri="{BB962C8B-B14F-4D97-AF65-F5344CB8AC3E}">
        <p14:creationId xmlns:p14="http://schemas.microsoft.com/office/powerpoint/2010/main" val="147721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A564C-B9AB-1BE7-2CEA-A0681373BE7F}"/>
              </a:ext>
            </a:extLst>
          </p:cNvPr>
          <p:cNvSpPr>
            <a:spLocks noGrp="1"/>
          </p:cNvSpPr>
          <p:nvPr>
            <p:ph type="title"/>
          </p:nvPr>
        </p:nvSpPr>
        <p:spPr/>
        <p:txBody>
          <a:bodyPr/>
          <a:lstStyle/>
          <a:p>
            <a:r>
              <a:rPr lang="en-IN" sz="3200" dirty="0">
                <a:solidFill>
                  <a:srgbClr val="000000"/>
                </a:solidFill>
                <a:effectLst/>
                <a:latin typeface="Century Gothic" panose="020B0502020202020204" pitchFamily="34" charset="0"/>
                <a:ea typeface="Calibri" panose="020F0502020204030204" pitchFamily="34" charset="0"/>
              </a:rPr>
              <a:t>Comparative study of reservation based on lead time and bookings in each month</a:t>
            </a:r>
            <a:endParaRPr lang="en-IN" sz="3200" dirty="0">
              <a:latin typeface="Century Gothic" panose="020B0502020202020204" pitchFamily="34" charset="0"/>
            </a:endParaRPr>
          </a:p>
        </p:txBody>
      </p:sp>
      <p:sp>
        <p:nvSpPr>
          <p:cNvPr id="3" name="Text Placeholder 2">
            <a:extLst>
              <a:ext uri="{FF2B5EF4-FFF2-40B4-BE49-F238E27FC236}">
                <a16:creationId xmlns:a16="http://schemas.microsoft.com/office/drawing/2014/main" id="{6E412879-A1EB-09A2-1196-DC4CE94D1E4C}"/>
              </a:ext>
            </a:extLst>
          </p:cNvPr>
          <p:cNvSpPr>
            <a:spLocks noGrp="1"/>
          </p:cNvSpPr>
          <p:nvPr>
            <p:ph type="body" sz="quarter" idx="14"/>
          </p:nvPr>
        </p:nvSpPr>
        <p:spPr/>
        <p:txBody>
          <a:bodyPr/>
          <a:lstStyle/>
          <a:p>
            <a:endParaRPr lang="en-IN"/>
          </a:p>
        </p:txBody>
      </p:sp>
      <p:pic>
        <p:nvPicPr>
          <p:cNvPr id="10" name="Content Placeholder 9">
            <a:extLst>
              <a:ext uri="{FF2B5EF4-FFF2-40B4-BE49-F238E27FC236}">
                <a16:creationId xmlns:a16="http://schemas.microsoft.com/office/drawing/2014/main" id="{27986203-0A6A-118E-E681-012143734D2E}"/>
              </a:ext>
            </a:extLst>
          </p:cNvPr>
          <p:cNvPicPr>
            <a:picLocks noGrp="1" noChangeAspect="1"/>
          </p:cNvPicPr>
          <p:nvPr>
            <p:ph sz="half" idx="2"/>
          </p:nvPr>
        </p:nvPicPr>
        <p:blipFill>
          <a:blip r:embed="rId2"/>
          <a:stretch>
            <a:fillRect/>
          </a:stretch>
        </p:blipFill>
        <p:spPr>
          <a:xfrm>
            <a:off x="685800" y="1984352"/>
            <a:ext cx="5048882" cy="3959247"/>
          </a:xfrm>
          <a:prstGeom prst="rect">
            <a:avLst/>
          </a:prstGeom>
        </p:spPr>
      </p:pic>
      <p:sp>
        <p:nvSpPr>
          <p:cNvPr id="5" name="Text Placeholder 4">
            <a:extLst>
              <a:ext uri="{FF2B5EF4-FFF2-40B4-BE49-F238E27FC236}">
                <a16:creationId xmlns:a16="http://schemas.microsoft.com/office/drawing/2014/main" id="{5B0917AF-ACB4-64E9-332E-370BDCA09630}"/>
              </a:ext>
            </a:extLst>
          </p:cNvPr>
          <p:cNvSpPr>
            <a:spLocks noGrp="1"/>
          </p:cNvSpPr>
          <p:nvPr>
            <p:ph type="body" sz="quarter" idx="19"/>
          </p:nvPr>
        </p:nvSpPr>
        <p:spPr/>
        <p:txBody>
          <a:bodyPr/>
          <a:lstStyle/>
          <a:p>
            <a:endParaRPr lang="en-IN"/>
          </a:p>
        </p:txBody>
      </p:sp>
      <p:pic>
        <p:nvPicPr>
          <p:cNvPr id="11" name="Content Placeholder 10">
            <a:extLst>
              <a:ext uri="{FF2B5EF4-FFF2-40B4-BE49-F238E27FC236}">
                <a16:creationId xmlns:a16="http://schemas.microsoft.com/office/drawing/2014/main" id="{697BED08-21A8-4D22-8243-858BF46F9F9E}"/>
              </a:ext>
            </a:extLst>
          </p:cNvPr>
          <p:cNvPicPr>
            <a:picLocks noGrp="1" noChangeAspect="1"/>
          </p:cNvPicPr>
          <p:nvPr>
            <p:ph sz="half" idx="20"/>
          </p:nvPr>
        </p:nvPicPr>
        <p:blipFill>
          <a:blip r:embed="rId3"/>
          <a:stretch>
            <a:fillRect/>
          </a:stretch>
        </p:blipFill>
        <p:spPr>
          <a:xfrm>
            <a:off x="6358128" y="1984353"/>
            <a:ext cx="5047487" cy="3959246"/>
          </a:xfrm>
          <a:prstGeom prst="rect">
            <a:avLst/>
          </a:prstGeom>
        </p:spPr>
      </p:pic>
      <p:sp>
        <p:nvSpPr>
          <p:cNvPr id="7" name="Slide Number Placeholder 6">
            <a:extLst>
              <a:ext uri="{FF2B5EF4-FFF2-40B4-BE49-F238E27FC236}">
                <a16:creationId xmlns:a16="http://schemas.microsoft.com/office/drawing/2014/main" id="{B8C2BD01-0ECB-7A2B-3A2F-4153BC32346C}"/>
              </a:ext>
            </a:extLst>
          </p:cNvPr>
          <p:cNvSpPr>
            <a:spLocks noGrp="1"/>
          </p:cNvSpPr>
          <p:nvPr>
            <p:ph type="sldNum" sz="quarter" idx="12"/>
          </p:nvPr>
        </p:nvSpPr>
        <p:spPr/>
        <p:txBody>
          <a:bodyPr/>
          <a:lstStyle/>
          <a:p>
            <a:fld id="{8D0AFDD5-844D-364D-8AEC-50CF4D36D55D}" type="slidenum">
              <a:rPr lang="en-US" noProof="0" smtClean="0"/>
              <a:pPr/>
              <a:t>15</a:t>
            </a:fld>
            <a:endParaRPr lang="en-US" noProof="0"/>
          </a:p>
        </p:txBody>
      </p:sp>
      <p:sp>
        <p:nvSpPr>
          <p:cNvPr id="8" name="Footer Placeholder 7">
            <a:extLst>
              <a:ext uri="{FF2B5EF4-FFF2-40B4-BE49-F238E27FC236}">
                <a16:creationId xmlns:a16="http://schemas.microsoft.com/office/drawing/2014/main" id="{A80036BF-5218-3EE4-2FAE-102E8D7243BE}"/>
              </a:ext>
            </a:extLst>
          </p:cNvPr>
          <p:cNvSpPr>
            <a:spLocks noGrp="1"/>
          </p:cNvSpPr>
          <p:nvPr>
            <p:ph type="ftr" sz="quarter" idx="11"/>
          </p:nvPr>
        </p:nvSpPr>
        <p:spPr/>
        <p:txBody>
          <a:bodyPr/>
          <a:lstStyle/>
          <a:p>
            <a:r>
              <a:rPr lang="en-US" noProof="0"/>
              <a:t>Presentation title</a:t>
            </a:r>
          </a:p>
        </p:txBody>
      </p:sp>
      <p:sp>
        <p:nvSpPr>
          <p:cNvPr id="9" name="Date Placeholder 8">
            <a:extLst>
              <a:ext uri="{FF2B5EF4-FFF2-40B4-BE49-F238E27FC236}">
                <a16:creationId xmlns:a16="http://schemas.microsoft.com/office/drawing/2014/main" id="{ADC7D34C-FBB6-83A8-8584-965A1988A2CD}"/>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348772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CAF22B1-558C-3AAD-1AC6-4AC48A9B2122}"/>
              </a:ext>
            </a:extLst>
          </p:cNvPr>
          <p:cNvSpPr>
            <a:spLocks noGrp="1"/>
          </p:cNvSpPr>
          <p:nvPr>
            <p:ph idx="1"/>
          </p:nvPr>
        </p:nvSpPr>
        <p:spPr>
          <a:xfrm>
            <a:off x="1246453" y="1548026"/>
            <a:ext cx="5010912" cy="3552892"/>
          </a:xfrm>
        </p:spPr>
        <p:txBody>
          <a:bodyPr/>
          <a:lstStyle/>
          <a:p>
            <a:r>
              <a:rPr lang="en-IN" sz="1800" dirty="0">
                <a:solidFill>
                  <a:srgbClr val="212121"/>
                </a:solidFill>
                <a:effectLst/>
                <a:latin typeface="Calibri" panose="020F0502020204030204" pitchFamily="34" charset="0"/>
                <a:ea typeface="Calibri" panose="020F0502020204030204" pitchFamily="34" charset="0"/>
              </a:rPr>
              <a:t>From the above graph we can see in city hotels there is a peak in lead time from April to July and the booking is high in August. And in resort hotels we can see two peaks in lead time, first in June and second in September and booking is high in July , August and October, so people usually book hotel 30-60 days in advance.</a:t>
            </a:r>
            <a:endParaRPr lang="en-IN" sz="1800" dirty="0">
              <a:solidFill>
                <a:srgbClr val="000000"/>
              </a:solidFill>
              <a:effectLst/>
              <a:latin typeface="Calibri" panose="020F0502020204030204" pitchFamily="34" charset="0"/>
              <a:ea typeface="Calibri" panose="020F0502020204030204" pitchFamily="34" charset="0"/>
            </a:endParaRPr>
          </a:p>
          <a:p>
            <a:endParaRPr lang="en-IN" dirty="0"/>
          </a:p>
        </p:txBody>
      </p:sp>
      <p:sp>
        <p:nvSpPr>
          <p:cNvPr id="5" name="Slide Number Placeholder 4">
            <a:extLst>
              <a:ext uri="{FF2B5EF4-FFF2-40B4-BE49-F238E27FC236}">
                <a16:creationId xmlns:a16="http://schemas.microsoft.com/office/drawing/2014/main" id="{64EEB8EB-214A-30DC-9842-2962C45EAB86}"/>
              </a:ext>
            </a:extLst>
          </p:cNvPr>
          <p:cNvSpPr>
            <a:spLocks noGrp="1"/>
          </p:cNvSpPr>
          <p:nvPr>
            <p:ph type="sldNum" sz="quarter" idx="12"/>
          </p:nvPr>
        </p:nvSpPr>
        <p:spPr/>
        <p:txBody>
          <a:bodyPr/>
          <a:lstStyle/>
          <a:p>
            <a:fld id="{8D0AFDD5-844D-364D-8AEC-50CF4D36D55D}" type="slidenum">
              <a:rPr lang="en-US" noProof="0" smtClean="0"/>
              <a:pPr/>
              <a:t>16</a:t>
            </a:fld>
            <a:endParaRPr lang="en-US" noProof="0"/>
          </a:p>
        </p:txBody>
      </p:sp>
    </p:spTree>
    <p:extLst>
      <p:ext uri="{BB962C8B-B14F-4D97-AF65-F5344CB8AC3E}">
        <p14:creationId xmlns:p14="http://schemas.microsoft.com/office/powerpoint/2010/main" val="1461786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1CD4-CE71-E6A0-ABD1-3DAEDEEC81CD}"/>
              </a:ext>
            </a:extLst>
          </p:cNvPr>
          <p:cNvSpPr>
            <a:spLocks noGrp="1"/>
          </p:cNvSpPr>
          <p:nvPr>
            <p:ph type="title"/>
          </p:nvPr>
        </p:nvSpPr>
        <p:spPr>
          <a:xfrm>
            <a:off x="685800" y="512064"/>
            <a:ext cx="11057965" cy="1014984"/>
          </a:xfrm>
        </p:spPr>
        <p:txBody>
          <a:bodyPr/>
          <a:lstStyle/>
          <a:p>
            <a:r>
              <a:rPr lang="en-IN" sz="4000" dirty="0">
                <a:effectLst/>
                <a:ea typeface="Calibri" panose="020F0502020204030204" pitchFamily="34" charset="0"/>
              </a:rPr>
              <a:t>Preference of different room type</a:t>
            </a:r>
            <a:br>
              <a:rPr lang="en-IN" sz="1800" b="1" dirty="0">
                <a:solidFill>
                  <a:srgbClr val="CC0000"/>
                </a:solidFill>
                <a:effectLst/>
                <a:latin typeface="Calibri" panose="020F0502020204030204" pitchFamily="34" charset="0"/>
                <a:ea typeface="Calibri" panose="020F0502020204030204" pitchFamily="34" charset="0"/>
              </a:rPr>
            </a:br>
            <a:endParaRPr lang="en-IN" dirty="0"/>
          </a:p>
        </p:txBody>
      </p:sp>
      <p:pic>
        <p:nvPicPr>
          <p:cNvPr id="10" name="Content Placeholder 9">
            <a:extLst>
              <a:ext uri="{FF2B5EF4-FFF2-40B4-BE49-F238E27FC236}">
                <a16:creationId xmlns:a16="http://schemas.microsoft.com/office/drawing/2014/main" id="{8D18C8F3-9105-33DD-AE59-C64CA7E03E8F}"/>
              </a:ext>
            </a:extLst>
          </p:cNvPr>
          <p:cNvPicPr>
            <a:picLocks noGrp="1" noChangeAspect="1"/>
          </p:cNvPicPr>
          <p:nvPr>
            <p:ph sz="half" idx="2"/>
          </p:nvPr>
        </p:nvPicPr>
        <p:blipFill>
          <a:blip r:embed="rId2"/>
          <a:stretch>
            <a:fillRect/>
          </a:stretch>
        </p:blipFill>
        <p:spPr>
          <a:xfrm>
            <a:off x="838200" y="2137246"/>
            <a:ext cx="10672482" cy="3944470"/>
          </a:xfrm>
          <a:prstGeom prst="rect">
            <a:avLst/>
          </a:prstGeom>
        </p:spPr>
      </p:pic>
      <p:sp>
        <p:nvSpPr>
          <p:cNvPr id="7" name="Slide Number Placeholder 6">
            <a:extLst>
              <a:ext uri="{FF2B5EF4-FFF2-40B4-BE49-F238E27FC236}">
                <a16:creationId xmlns:a16="http://schemas.microsoft.com/office/drawing/2014/main" id="{E383028C-3F5F-33D1-42B4-DCA2547282F7}"/>
              </a:ext>
            </a:extLst>
          </p:cNvPr>
          <p:cNvSpPr>
            <a:spLocks noGrp="1"/>
          </p:cNvSpPr>
          <p:nvPr>
            <p:ph type="sldNum" sz="quarter" idx="12"/>
          </p:nvPr>
        </p:nvSpPr>
        <p:spPr/>
        <p:txBody>
          <a:bodyPr/>
          <a:lstStyle/>
          <a:p>
            <a:fld id="{8D0AFDD5-844D-364D-8AEC-50CF4D36D55D}" type="slidenum">
              <a:rPr lang="en-US" noProof="0" smtClean="0"/>
              <a:pPr/>
              <a:t>17</a:t>
            </a:fld>
            <a:endParaRPr lang="en-US" noProof="0"/>
          </a:p>
        </p:txBody>
      </p:sp>
      <p:sp>
        <p:nvSpPr>
          <p:cNvPr id="8" name="Footer Placeholder 7">
            <a:extLst>
              <a:ext uri="{FF2B5EF4-FFF2-40B4-BE49-F238E27FC236}">
                <a16:creationId xmlns:a16="http://schemas.microsoft.com/office/drawing/2014/main" id="{9DAC7E1C-02AB-17CE-38E4-864A0E696F0F}"/>
              </a:ext>
            </a:extLst>
          </p:cNvPr>
          <p:cNvSpPr>
            <a:spLocks noGrp="1"/>
          </p:cNvSpPr>
          <p:nvPr>
            <p:ph type="ftr" sz="quarter" idx="11"/>
          </p:nvPr>
        </p:nvSpPr>
        <p:spPr/>
        <p:txBody>
          <a:bodyPr/>
          <a:lstStyle/>
          <a:p>
            <a:r>
              <a:rPr lang="en-US" noProof="0"/>
              <a:t>Presentation title</a:t>
            </a:r>
          </a:p>
        </p:txBody>
      </p:sp>
      <p:sp>
        <p:nvSpPr>
          <p:cNvPr id="9" name="Date Placeholder 8">
            <a:extLst>
              <a:ext uri="{FF2B5EF4-FFF2-40B4-BE49-F238E27FC236}">
                <a16:creationId xmlns:a16="http://schemas.microsoft.com/office/drawing/2014/main" id="{2E65F08F-2868-773F-F204-6AA07005AB89}"/>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748360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1E26522-AEE5-01AE-402D-487573A0F2FE}"/>
              </a:ext>
            </a:extLst>
          </p:cNvPr>
          <p:cNvSpPr>
            <a:spLocks noGrp="1"/>
          </p:cNvSpPr>
          <p:nvPr>
            <p:ph idx="1"/>
          </p:nvPr>
        </p:nvSpPr>
        <p:spPr>
          <a:xfrm>
            <a:off x="1639824" y="2150185"/>
            <a:ext cx="5010912" cy="2130552"/>
          </a:xfrm>
        </p:spPr>
        <p:txBody>
          <a:bodyPr/>
          <a:lstStyle/>
          <a:p>
            <a:r>
              <a:rPr lang="en-IN" sz="1800" dirty="0">
                <a:solidFill>
                  <a:srgbClr val="212121"/>
                </a:solidFill>
                <a:effectLst/>
                <a:latin typeface="Calibri" panose="020F0502020204030204" pitchFamily="34" charset="0"/>
                <a:ea typeface="Calibri" panose="020F0502020204030204" pitchFamily="34" charset="0"/>
              </a:rPr>
              <a:t>Majority of people prefers room type-A which seems to be more economical for booking as it has the least ADR. And ADR is higher for room type-H so lesser booking are made.</a:t>
            </a:r>
            <a:endParaRPr lang="en-IN" sz="1800" dirty="0">
              <a:solidFill>
                <a:srgbClr val="000000"/>
              </a:solidFill>
              <a:effectLst/>
              <a:latin typeface="Calibri" panose="020F0502020204030204" pitchFamily="34" charset="0"/>
              <a:ea typeface="Calibri" panose="020F0502020204030204" pitchFamily="34" charset="0"/>
            </a:endParaRPr>
          </a:p>
          <a:p>
            <a:endParaRPr lang="en-IN" dirty="0"/>
          </a:p>
        </p:txBody>
      </p:sp>
      <p:sp>
        <p:nvSpPr>
          <p:cNvPr id="5" name="Slide Number Placeholder 4">
            <a:extLst>
              <a:ext uri="{FF2B5EF4-FFF2-40B4-BE49-F238E27FC236}">
                <a16:creationId xmlns:a16="http://schemas.microsoft.com/office/drawing/2014/main" id="{72418F1F-48B2-B8E0-3903-7A8F9A3CF8B4}"/>
              </a:ext>
            </a:extLst>
          </p:cNvPr>
          <p:cNvSpPr>
            <a:spLocks noGrp="1"/>
          </p:cNvSpPr>
          <p:nvPr>
            <p:ph type="sldNum" sz="quarter" idx="12"/>
          </p:nvPr>
        </p:nvSpPr>
        <p:spPr/>
        <p:txBody>
          <a:bodyPr/>
          <a:lstStyle/>
          <a:p>
            <a:fld id="{8D0AFDD5-844D-364D-8AEC-50CF4D36D55D}" type="slidenum">
              <a:rPr lang="en-US" noProof="0" smtClean="0"/>
              <a:pPr/>
              <a:t>18</a:t>
            </a:fld>
            <a:endParaRPr lang="en-US" noProof="0"/>
          </a:p>
        </p:txBody>
      </p:sp>
    </p:spTree>
    <p:extLst>
      <p:ext uri="{BB962C8B-B14F-4D97-AF65-F5344CB8AC3E}">
        <p14:creationId xmlns:p14="http://schemas.microsoft.com/office/powerpoint/2010/main" val="1219734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6BEC-4E52-A492-48A8-C797B3003F5B}"/>
              </a:ext>
            </a:extLst>
          </p:cNvPr>
          <p:cNvSpPr>
            <a:spLocks noGrp="1"/>
          </p:cNvSpPr>
          <p:nvPr>
            <p:ph type="title"/>
          </p:nvPr>
        </p:nvSpPr>
        <p:spPr/>
        <p:txBody>
          <a:bodyPr/>
          <a:lstStyle/>
          <a:p>
            <a:r>
              <a:rPr lang="en-IN" sz="2800" dirty="0">
                <a:solidFill>
                  <a:srgbClr val="000000"/>
                </a:solidFill>
                <a:effectLst/>
                <a:ea typeface="Arial" panose="020B0604020202020204" pitchFamily="34" charset="0"/>
              </a:rPr>
              <a:t>Majority of bookings and cancellations done by which customer type</a:t>
            </a:r>
            <a:endParaRPr lang="en-IN" sz="2800" dirty="0"/>
          </a:p>
        </p:txBody>
      </p:sp>
      <p:sp>
        <p:nvSpPr>
          <p:cNvPr id="3" name="Text Placeholder 2">
            <a:extLst>
              <a:ext uri="{FF2B5EF4-FFF2-40B4-BE49-F238E27FC236}">
                <a16:creationId xmlns:a16="http://schemas.microsoft.com/office/drawing/2014/main" id="{AA305AB5-EE07-0E3E-4478-007B5F47B345}"/>
              </a:ext>
            </a:extLst>
          </p:cNvPr>
          <p:cNvSpPr>
            <a:spLocks noGrp="1"/>
          </p:cNvSpPr>
          <p:nvPr>
            <p:ph type="body" sz="quarter" idx="14"/>
          </p:nvPr>
        </p:nvSpPr>
        <p:spPr/>
        <p:txBody>
          <a:bodyPr/>
          <a:lstStyle/>
          <a:p>
            <a:endParaRPr lang="en-IN" dirty="0"/>
          </a:p>
        </p:txBody>
      </p:sp>
      <p:pic>
        <p:nvPicPr>
          <p:cNvPr id="12" name="Content Placeholder 11">
            <a:extLst>
              <a:ext uri="{FF2B5EF4-FFF2-40B4-BE49-F238E27FC236}">
                <a16:creationId xmlns:a16="http://schemas.microsoft.com/office/drawing/2014/main" id="{069C8A8A-C38C-DD68-5757-6D1E13341F0E}"/>
              </a:ext>
            </a:extLst>
          </p:cNvPr>
          <p:cNvPicPr>
            <a:picLocks noGrp="1" noChangeAspect="1"/>
          </p:cNvPicPr>
          <p:nvPr>
            <p:ph sz="half" idx="2"/>
          </p:nvPr>
        </p:nvPicPr>
        <p:blipFill>
          <a:blip r:embed="rId2"/>
          <a:stretch>
            <a:fillRect/>
          </a:stretch>
        </p:blipFill>
        <p:spPr>
          <a:xfrm>
            <a:off x="697992" y="1981200"/>
            <a:ext cx="3219584" cy="3962399"/>
          </a:xfrm>
          <a:prstGeom prst="rect">
            <a:avLst/>
          </a:prstGeom>
        </p:spPr>
      </p:pic>
      <p:sp>
        <p:nvSpPr>
          <p:cNvPr id="5" name="Text Placeholder 4">
            <a:extLst>
              <a:ext uri="{FF2B5EF4-FFF2-40B4-BE49-F238E27FC236}">
                <a16:creationId xmlns:a16="http://schemas.microsoft.com/office/drawing/2014/main" id="{5656F70A-D1BA-8FA3-CAFB-C11E356AD563}"/>
              </a:ext>
            </a:extLst>
          </p:cNvPr>
          <p:cNvSpPr>
            <a:spLocks noGrp="1"/>
          </p:cNvSpPr>
          <p:nvPr>
            <p:ph type="body" sz="quarter" idx="16"/>
          </p:nvPr>
        </p:nvSpPr>
        <p:spPr/>
        <p:txBody>
          <a:bodyPr/>
          <a:lstStyle/>
          <a:p>
            <a:endParaRPr lang="en-IN"/>
          </a:p>
        </p:txBody>
      </p:sp>
      <p:pic>
        <p:nvPicPr>
          <p:cNvPr id="13" name="Content Placeholder 12">
            <a:extLst>
              <a:ext uri="{FF2B5EF4-FFF2-40B4-BE49-F238E27FC236}">
                <a16:creationId xmlns:a16="http://schemas.microsoft.com/office/drawing/2014/main" id="{A008E1AB-DF67-2D66-7035-EFC04CC92B23}"/>
              </a:ext>
            </a:extLst>
          </p:cNvPr>
          <p:cNvPicPr>
            <a:picLocks noGrp="1" noChangeAspect="1"/>
          </p:cNvPicPr>
          <p:nvPr>
            <p:ph sz="half" idx="13"/>
          </p:nvPr>
        </p:nvPicPr>
        <p:blipFill>
          <a:blip r:embed="rId3"/>
          <a:stretch>
            <a:fillRect/>
          </a:stretch>
        </p:blipFill>
        <p:spPr>
          <a:xfrm>
            <a:off x="4527176" y="1981201"/>
            <a:ext cx="3199504" cy="3890681"/>
          </a:xfrm>
          <a:prstGeom prst="rect">
            <a:avLst/>
          </a:prstGeom>
        </p:spPr>
      </p:pic>
      <p:sp>
        <p:nvSpPr>
          <p:cNvPr id="7" name="Text Placeholder 6">
            <a:extLst>
              <a:ext uri="{FF2B5EF4-FFF2-40B4-BE49-F238E27FC236}">
                <a16:creationId xmlns:a16="http://schemas.microsoft.com/office/drawing/2014/main" id="{3C5C944A-D7C8-ED6B-6A63-A62B09E06191}"/>
              </a:ext>
            </a:extLst>
          </p:cNvPr>
          <p:cNvSpPr>
            <a:spLocks noGrp="1"/>
          </p:cNvSpPr>
          <p:nvPr>
            <p:ph type="body" sz="quarter" idx="19"/>
          </p:nvPr>
        </p:nvSpPr>
        <p:spPr/>
        <p:txBody>
          <a:bodyPr/>
          <a:lstStyle/>
          <a:p>
            <a:endParaRPr lang="en-IN"/>
          </a:p>
        </p:txBody>
      </p:sp>
      <p:pic>
        <p:nvPicPr>
          <p:cNvPr id="14" name="Content Placeholder 13">
            <a:extLst>
              <a:ext uri="{FF2B5EF4-FFF2-40B4-BE49-F238E27FC236}">
                <a16:creationId xmlns:a16="http://schemas.microsoft.com/office/drawing/2014/main" id="{CB5DC578-4B30-34A1-A16B-431A0C21F523}"/>
              </a:ext>
            </a:extLst>
          </p:cNvPr>
          <p:cNvPicPr>
            <a:picLocks noGrp="1" noChangeAspect="1"/>
          </p:cNvPicPr>
          <p:nvPr>
            <p:ph sz="half" idx="20"/>
          </p:nvPr>
        </p:nvPicPr>
        <p:blipFill>
          <a:blip r:embed="rId4"/>
          <a:stretch>
            <a:fillRect/>
          </a:stretch>
        </p:blipFill>
        <p:spPr>
          <a:xfrm>
            <a:off x="8275320" y="1981201"/>
            <a:ext cx="3218688" cy="3890681"/>
          </a:xfrm>
          <a:prstGeom prst="rect">
            <a:avLst/>
          </a:prstGeom>
        </p:spPr>
      </p:pic>
      <p:sp>
        <p:nvSpPr>
          <p:cNvPr id="9" name="Slide Number Placeholder 8">
            <a:extLst>
              <a:ext uri="{FF2B5EF4-FFF2-40B4-BE49-F238E27FC236}">
                <a16:creationId xmlns:a16="http://schemas.microsoft.com/office/drawing/2014/main" id="{5FDEC06F-B786-7916-AF6C-429DF6146F1D}"/>
              </a:ext>
            </a:extLst>
          </p:cNvPr>
          <p:cNvSpPr>
            <a:spLocks noGrp="1"/>
          </p:cNvSpPr>
          <p:nvPr>
            <p:ph type="sldNum" sz="quarter" idx="12"/>
          </p:nvPr>
        </p:nvSpPr>
        <p:spPr/>
        <p:txBody>
          <a:bodyPr/>
          <a:lstStyle/>
          <a:p>
            <a:fld id="{8D0AFDD5-844D-364D-8AEC-50CF4D36D55D}" type="slidenum">
              <a:rPr lang="en-US" noProof="0" smtClean="0"/>
              <a:pPr/>
              <a:t>19</a:t>
            </a:fld>
            <a:endParaRPr lang="en-US" noProof="0"/>
          </a:p>
        </p:txBody>
      </p:sp>
      <p:sp>
        <p:nvSpPr>
          <p:cNvPr id="10" name="Footer Placeholder 9">
            <a:extLst>
              <a:ext uri="{FF2B5EF4-FFF2-40B4-BE49-F238E27FC236}">
                <a16:creationId xmlns:a16="http://schemas.microsoft.com/office/drawing/2014/main" id="{9C77EE68-EA53-9E89-1AB7-91B46DBF3550}"/>
              </a:ext>
            </a:extLst>
          </p:cNvPr>
          <p:cNvSpPr>
            <a:spLocks noGrp="1"/>
          </p:cNvSpPr>
          <p:nvPr>
            <p:ph type="ftr" sz="quarter" idx="11"/>
          </p:nvPr>
        </p:nvSpPr>
        <p:spPr/>
        <p:txBody>
          <a:bodyPr/>
          <a:lstStyle/>
          <a:p>
            <a:r>
              <a:rPr lang="en-US" noProof="0"/>
              <a:t>Presentation title</a:t>
            </a:r>
          </a:p>
        </p:txBody>
      </p:sp>
      <p:sp>
        <p:nvSpPr>
          <p:cNvPr id="11" name="Date Placeholder 10">
            <a:extLst>
              <a:ext uri="{FF2B5EF4-FFF2-40B4-BE49-F238E27FC236}">
                <a16:creationId xmlns:a16="http://schemas.microsoft.com/office/drawing/2014/main" id="{B8E4ED1E-EDFD-B7D6-D274-9AD0B1B0B36A}"/>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464269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a:xfrm>
            <a:off x="969264" y="2532888"/>
            <a:ext cx="1622425" cy="1622425"/>
          </a:xfrm>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IN" dirty="0"/>
              <a:t>Data Wrangling</a:t>
            </a:r>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dirty="0"/>
              <a:t>EDA</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US" dirty="0"/>
              <a:t>OBSERVATION</a:t>
            </a:r>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IN" dirty="0"/>
              <a:t>Conclusion</a:t>
            </a:r>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Presentation title</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68197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2A33CA7-0E60-39E6-E358-7D7F010BFC4B}"/>
              </a:ext>
            </a:extLst>
          </p:cNvPr>
          <p:cNvSpPr>
            <a:spLocks noGrp="1"/>
          </p:cNvSpPr>
          <p:nvPr>
            <p:ph idx="1"/>
          </p:nvPr>
        </p:nvSpPr>
        <p:spPr>
          <a:xfrm>
            <a:off x="1389888" y="2076943"/>
            <a:ext cx="5010912" cy="2130552"/>
          </a:xfrm>
        </p:spPr>
        <p:txBody>
          <a:bodyPr/>
          <a:lstStyle/>
          <a:p>
            <a:pPr marL="71755">
              <a:lnSpc>
                <a:spcPct val="107000"/>
              </a:lnSpc>
              <a:spcAft>
                <a:spcPts val="800"/>
              </a:spcAft>
            </a:pPr>
            <a:r>
              <a:rPr lang="en-IN" sz="1800" dirty="0">
                <a:solidFill>
                  <a:srgbClr val="000000"/>
                </a:solidFill>
                <a:effectLst/>
                <a:latin typeface="Calibri" panose="020F0502020204030204" pitchFamily="34" charset="0"/>
                <a:ea typeface="Calibri" panose="020F0502020204030204" pitchFamily="34" charset="0"/>
              </a:rPr>
              <a:t>75% of bookings are done by Transient customer type.</a:t>
            </a:r>
            <a:endParaRPr lang="en-IN" sz="1800" dirty="0">
              <a:solidFill>
                <a:srgbClr val="151515"/>
              </a:solidFill>
              <a:effectLst/>
              <a:latin typeface="Calibri" panose="020F0502020204030204" pitchFamily="34" charset="0"/>
              <a:ea typeface="Calibri" panose="020F0502020204030204" pitchFamily="34" charset="0"/>
            </a:endParaRPr>
          </a:p>
          <a:p>
            <a:pPr marL="71755">
              <a:lnSpc>
                <a:spcPct val="107000"/>
              </a:lnSpc>
              <a:spcAft>
                <a:spcPts val="800"/>
              </a:spcAft>
            </a:pPr>
            <a:r>
              <a:rPr lang="en-IN" sz="1800" dirty="0">
                <a:solidFill>
                  <a:srgbClr val="151515"/>
                </a:solidFill>
                <a:effectLst/>
                <a:latin typeface="Calibri" panose="020F0502020204030204" pitchFamily="34" charset="0"/>
                <a:ea typeface="Calibri" panose="020F0502020204030204" pitchFamily="34" charset="0"/>
              </a:rPr>
              <a:t>Transient customers cancels more often but when people book in group it leads to lesser cancellations.</a:t>
            </a:r>
            <a:endParaRPr lang="en-IN" sz="1800" dirty="0">
              <a:solidFill>
                <a:srgbClr val="000000"/>
              </a:solidFill>
              <a:effectLst/>
              <a:latin typeface="Calibri" panose="020F0502020204030204" pitchFamily="34" charset="0"/>
              <a:ea typeface="Calibri" panose="020F0502020204030204" pitchFamily="34" charset="0"/>
            </a:endParaRPr>
          </a:p>
          <a:p>
            <a:endParaRPr lang="en-IN" dirty="0"/>
          </a:p>
        </p:txBody>
      </p:sp>
      <p:sp>
        <p:nvSpPr>
          <p:cNvPr id="5" name="Slide Number Placeholder 4">
            <a:extLst>
              <a:ext uri="{FF2B5EF4-FFF2-40B4-BE49-F238E27FC236}">
                <a16:creationId xmlns:a16="http://schemas.microsoft.com/office/drawing/2014/main" id="{151A07AF-C754-237E-48FB-6CA5F74D0371}"/>
              </a:ext>
            </a:extLst>
          </p:cNvPr>
          <p:cNvSpPr>
            <a:spLocks noGrp="1"/>
          </p:cNvSpPr>
          <p:nvPr>
            <p:ph type="sldNum" sz="quarter" idx="12"/>
          </p:nvPr>
        </p:nvSpPr>
        <p:spPr/>
        <p:txBody>
          <a:bodyPr/>
          <a:lstStyle/>
          <a:p>
            <a:fld id="{8D0AFDD5-844D-364D-8AEC-50CF4D36D55D}" type="slidenum">
              <a:rPr lang="en-US" noProof="0" smtClean="0"/>
              <a:pPr/>
              <a:t>20</a:t>
            </a:fld>
            <a:endParaRPr lang="en-US" noProof="0"/>
          </a:p>
        </p:txBody>
      </p:sp>
    </p:spTree>
    <p:extLst>
      <p:ext uri="{BB962C8B-B14F-4D97-AF65-F5344CB8AC3E}">
        <p14:creationId xmlns:p14="http://schemas.microsoft.com/office/powerpoint/2010/main" val="4260404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1914-BEB5-D0FF-2DFB-627229006A68}"/>
              </a:ext>
            </a:extLst>
          </p:cNvPr>
          <p:cNvSpPr>
            <a:spLocks noGrp="1"/>
          </p:cNvSpPr>
          <p:nvPr>
            <p:ph type="title"/>
          </p:nvPr>
        </p:nvSpPr>
        <p:spPr/>
        <p:txBody>
          <a:bodyPr/>
          <a:lstStyle/>
          <a:p>
            <a:r>
              <a:rPr lang="en-IN" sz="4000" dirty="0">
                <a:effectLst/>
                <a:ea typeface="Arial" panose="020B0604020202020204" pitchFamily="34" charset="0"/>
              </a:rPr>
              <a:t>Yearly bookings &amp; cancellations</a:t>
            </a:r>
            <a:br>
              <a:rPr lang="en-IN" sz="1800" b="1" dirty="0">
                <a:effectLst/>
                <a:latin typeface="Calibri" panose="020F0502020204030204" pitchFamily="34" charset="0"/>
                <a:ea typeface="Calibri" panose="020F0502020204030204" pitchFamily="34" charset="0"/>
              </a:rPr>
            </a:br>
            <a:endParaRPr lang="en-IN" dirty="0"/>
          </a:p>
        </p:txBody>
      </p:sp>
      <p:sp>
        <p:nvSpPr>
          <p:cNvPr id="7" name="Slide Number Placeholder 6">
            <a:extLst>
              <a:ext uri="{FF2B5EF4-FFF2-40B4-BE49-F238E27FC236}">
                <a16:creationId xmlns:a16="http://schemas.microsoft.com/office/drawing/2014/main" id="{340C2C69-7400-8AD4-4C8E-88685F42C2EA}"/>
              </a:ext>
            </a:extLst>
          </p:cNvPr>
          <p:cNvSpPr>
            <a:spLocks noGrp="1"/>
          </p:cNvSpPr>
          <p:nvPr>
            <p:ph type="sldNum" sz="quarter" idx="12"/>
          </p:nvPr>
        </p:nvSpPr>
        <p:spPr/>
        <p:txBody>
          <a:bodyPr/>
          <a:lstStyle/>
          <a:p>
            <a:fld id="{8D0AFDD5-844D-364D-8AEC-50CF4D36D55D}" type="slidenum">
              <a:rPr lang="en-US" noProof="0" smtClean="0"/>
              <a:pPr/>
              <a:t>21</a:t>
            </a:fld>
            <a:endParaRPr lang="en-US" noProof="0"/>
          </a:p>
        </p:txBody>
      </p:sp>
      <p:sp>
        <p:nvSpPr>
          <p:cNvPr id="8" name="Footer Placeholder 7">
            <a:extLst>
              <a:ext uri="{FF2B5EF4-FFF2-40B4-BE49-F238E27FC236}">
                <a16:creationId xmlns:a16="http://schemas.microsoft.com/office/drawing/2014/main" id="{92519C3E-A2D4-17B4-6D17-D31322FF4CB7}"/>
              </a:ext>
            </a:extLst>
          </p:cNvPr>
          <p:cNvSpPr>
            <a:spLocks noGrp="1"/>
          </p:cNvSpPr>
          <p:nvPr>
            <p:ph type="ftr" sz="quarter" idx="11"/>
          </p:nvPr>
        </p:nvSpPr>
        <p:spPr/>
        <p:txBody>
          <a:bodyPr/>
          <a:lstStyle/>
          <a:p>
            <a:r>
              <a:rPr lang="en-US" noProof="0"/>
              <a:t>Presentation title</a:t>
            </a:r>
          </a:p>
        </p:txBody>
      </p:sp>
      <p:sp>
        <p:nvSpPr>
          <p:cNvPr id="9" name="Date Placeholder 8">
            <a:extLst>
              <a:ext uri="{FF2B5EF4-FFF2-40B4-BE49-F238E27FC236}">
                <a16:creationId xmlns:a16="http://schemas.microsoft.com/office/drawing/2014/main" id="{A7D06442-FD46-2F24-4BF8-C3E5FBBA9384}"/>
              </a:ext>
            </a:extLst>
          </p:cNvPr>
          <p:cNvSpPr>
            <a:spLocks noGrp="1"/>
          </p:cNvSpPr>
          <p:nvPr>
            <p:ph type="dt" sz="half" idx="10"/>
          </p:nvPr>
        </p:nvSpPr>
        <p:spPr/>
        <p:txBody>
          <a:bodyPr/>
          <a:lstStyle/>
          <a:p>
            <a:r>
              <a:rPr lang="en-US" noProof="0"/>
              <a:t>20XX</a:t>
            </a:r>
          </a:p>
        </p:txBody>
      </p:sp>
      <p:pic>
        <p:nvPicPr>
          <p:cNvPr id="10" name="Picture 9">
            <a:extLst>
              <a:ext uri="{FF2B5EF4-FFF2-40B4-BE49-F238E27FC236}">
                <a16:creationId xmlns:a16="http://schemas.microsoft.com/office/drawing/2014/main" id="{27007434-A912-8996-B68D-D6E142C4328A}"/>
              </a:ext>
            </a:extLst>
          </p:cNvPr>
          <p:cNvPicPr>
            <a:picLocks noChangeAspect="1"/>
          </p:cNvPicPr>
          <p:nvPr/>
        </p:nvPicPr>
        <p:blipFill>
          <a:blip r:embed="rId2"/>
          <a:stretch>
            <a:fillRect/>
          </a:stretch>
        </p:blipFill>
        <p:spPr>
          <a:xfrm>
            <a:off x="834759" y="2132740"/>
            <a:ext cx="5001265" cy="3936365"/>
          </a:xfrm>
          <a:prstGeom prst="rect">
            <a:avLst/>
          </a:prstGeom>
        </p:spPr>
      </p:pic>
      <p:pic>
        <p:nvPicPr>
          <p:cNvPr id="11" name="Picture 10">
            <a:extLst>
              <a:ext uri="{FF2B5EF4-FFF2-40B4-BE49-F238E27FC236}">
                <a16:creationId xmlns:a16="http://schemas.microsoft.com/office/drawing/2014/main" id="{BD435EF8-FCD9-0A8D-F23B-0B1246AF0162}"/>
              </a:ext>
            </a:extLst>
          </p:cNvPr>
          <p:cNvPicPr>
            <a:picLocks noChangeAspect="1"/>
          </p:cNvPicPr>
          <p:nvPr/>
        </p:nvPicPr>
        <p:blipFill>
          <a:blip r:embed="rId3"/>
          <a:stretch>
            <a:fillRect/>
          </a:stretch>
        </p:blipFill>
        <p:spPr>
          <a:xfrm>
            <a:off x="6528423" y="2132740"/>
            <a:ext cx="5001265" cy="3936364"/>
          </a:xfrm>
          <a:prstGeom prst="rect">
            <a:avLst/>
          </a:prstGeom>
        </p:spPr>
      </p:pic>
    </p:spTree>
    <p:extLst>
      <p:ext uri="{BB962C8B-B14F-4D97-AF65-F5344CB8AC3E}">
        <p14:creationId xmlns:p14="http://schemas.microsoft.com/office/powerpoint/2010/main" val="1384313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018259-7470-43E6-7C94-E595D31A9205}"/>
              </a:ext>
            </a:extLst>
          </p:cNvPr>
          <p:cNvSpPr>
            <a:spLocks noGrp="1"/>
          </p:cNvSpPr>
          <p:nvPr>
            <p:ph idx="1"/>
          </p:nvPr>
        </p:nvSpPr>
        <p:spPr>
          <a:xfrm>
            <a:off x="1456944" y="2159149"/>
            <a:ext cx="5010912" cy="2130552"/>
          </a:xfrm>
        </p:spPr>
        <p:txBody>
          <a:bodyPr/>
          <a:lstStyle/>
          <a:p>
            <a:r>
              <a:rPr lang="en-IN" sz="1800" dirty="0">
                <a:solidFill>
                  <a:srgbClr val="212121"/>
                </a:solidFill>
                <a:effectLst/>
                <a:latin typeface="Calibri" panose="020F0502020204030204" pitchFamily="34" charset="0"/>
                <a:ea typeface="Calibri" panose="020F0502020204030204" pitchFamily="34" charset="0"/>
              </a:rPr>
              <a:t>It seems that 2016 to be the year where the hotel bookings are highest. Every year 25-30% cancellations are received for resort hotels and 40-45% cancellations are received for city hotels.</a:t>
            </a:r>
            <a:endParaRPr lang="en-IN" sz="1800" dirty="0">
              <a:solidFill>
                <a:srgbClr val="000000"/>
              </a:solidFill>
              <a:effectLst/>
              <a:latin typeface="Calibri" panose="020F0502020204030204" pitchFamily="34" charset="0"/>
              <a:ea typeface="Calibri" panose="020F0502020204030204" pitchFamily="34" charset="0"/>
            </a:endParaRPr>
          </a:p>
          <a:p>
            <a:endParaRPr lang="en-IN" dirty="0"/>
          </a:p>
        </p:txBody>
      </p:sp>
      <p:sp>
        <p:nvSpPr>
          <p:cNvPr id="5" name="Slide Number Placeholder 4">
            <a:extLst>
              <a:ext uri="{FF2B5EF4-FFF2-40B4-BE49-F238E27FC236}">
                <a16:creationId xmlns:a16="http://schemas.microsoft.com/office/drawing/2014/main" id="{DE9BC7EF-8457-6B36-9550-512C8C5C9A70}"/>
              </a:ext>
            </a:extLst>
          </p:cNvPr>
          <p:cNvSpPr>
            <a:spLocks noGrp="1"/>
          </p:cNvSpPr>
          <p:nvPr>
            <p:ph type="sldNum" sz="quarter" idx="12"/>
          </p:nvPr>
        </p:nvSpPr>
        <p:spPr/>
        <p:txBody>
          <a:bodyPr/>
          <a:lstStyle/>
          <a:p>
            <a:fld id="{8D0AFDD5-844D-364D-8AEC-50CF4D36D55D}" type="slidenum">
              <a:rPr lang="en-US" noProof="0" smtClean="0"/>
              <a:pPr/>
              <a:t>22</a:t>
            </a:fld>
            <a:endParaRPr lang="en-US" noProof="0"/>
          </a:p>
        </p:txBody>
      </p:sp>
    </p:spTree>
    <p:extLst>
      <p:ext uri="{BB962C8B-B14F-4D97-AF65-F5344CB8AC3E}">
        <p14:creationId xmlns:p14="http://schemas.microsoft.com/office/powerpoint/2010/main" val="680029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529A0-3392-96E1-FF21-67BBAFD999C5}"/>
              </a:ext>
            </a:extLst>
          </p:cNvPr>
          <p:cNvSpPr>
            <a:spLocks noGrp="1"/>
          </p:cNvSpPr>
          <p:nvPr>
            <p:ph type="title"/>
          </p:nvPr>
        </p:nvSpPr>
        <p:spPr/>
        <p:txBody>
          <a:bodyPr/>
          <a:lstStyle/>
          <a:p>
            <a:r>
              <a:rPr lang="en-IN" sz="3200" dirty="0">
                <a:effectLst/>
                <a:ea typeface="Calibri" panose="020F0502020204030204" pitchFamily="34" charset="0"/>
              </a:rPr>
              <a:t>Analysis based on reservation status</a:t>
            </a:r>
            <a:br>
              <a:rPr lang="en-IN" sz="1800" b="1" dirty="0">
                <a:solidFill>
                  <a:srgbClr val="CC0000"/>
                </a:solidFill>
                <a:effectLst/>
                <a:latin typeface="Calibri" panose="020F0502020204030204" pitchFamily="34" charset="0"/>
                <a:ea typeface="Calibri" panose="020F0502020204030204" pitchFamily="34" charset="0"/>
              </a:rPr>
            </a:br>
            <a:endParaRPr lang="en-IN" dirty="0"/>
          </a:p>
        </p:txBody>
      </p:sp>
      <p:sp>
        <p:nvSpPr>
          <p:cNvPr id="3" name="Text Placeholder 2">
            <a:extLst>
              <a:ext uri="{FF2B5EF4-FFF2-40B4-BE49-F238E27FC236}">
                <a16:creationId xmlns:a16="http://schemas.microsoft.com/office/drawing/2014/main" id="{695E4DF6-65DB-D010-F582-9F2242698F9C}"/>
              </a:ext>
            </a:extLst>
          </p:cNvPr>
          <p:cNvSpPr>
            <a:spLocks noGrp="1"/>
          </p:cNvSpPr>
          <p:nvPr>
            <p:ph type="body" idx="1"/>
          </p:nvPr>
        </p:nvSpPr>
        <p:spPr>
          <a:xfrm>
            <a:off x="768096" y="4480560"/>
            <a:ext cx="2980944" cy="402336"/>
          </a:xfrm>
        </p:spPr>
        <p:txBody>
          <a:bodyPr/>
          <a:lstStyle/>
          <a:p>
            <a:r>
              <a:rPr lang="en-IN" sz="1800" dirty="0">
                <a:solidFill>
                  <a:srgbClr val="212121"/>
                </a:solidFill>
                <a:effectLst/>
                <a:latin typeface="Calibri" panose="020F0502020204030204" pitchFamily="34" charset="0"/>
                <a:ea typeface="Calibri" panose="020F0502020204030204" pitchFamily="34" charset="0"/>
              </a:rPr>
              <a:t>Out of total no of reservations 63% actually show up, 36% got cancel , and only 1% reservation got No-show.</a:t>
            </a:r>
            <a:endParaRPr lang="en-IN" sz="1800" dirty="0">
              <a:solidFill>
                <a:srgbClr val="000000"/>
              </a:solidFill>
              <a:effectLst/>
              <a:latin typeface="Calibri" panose="020F0502020204030204" pitchFamily="34" charset="0"/>
              <a:ea typeface="Calibri" panose="020F0502020204030204" pitchFamily="34" charset="0"/>
            </a:endParaRPr>
          </a:p>
          <a:p>
            <a:endParaRPr lang="en-IN" dirty="0"/>
          </a:p>
        </p:txBody>
      </p:sp>
      <p:pic>
        <p:nvPicPr>
          <p:cNvPr id="11" name="Picture 10">
            <a:extLst>
              <a:ext uri="{FF2B5EF4-FFF2-40B4-BE49-F238E27FC236}">
                <a16:creationId xmlns:a16="http://schemas.microsoft.com/office/drawing/2014/main" id="{59E526A8-DE55-8CBD-D89C-E660A732DEEE}"/>
              </a:ext>
            </a:extLst>
          </p:cNvPr>
          <p:cNvPicPr>
            <a:picLocks noChangeAspect="1"/>
          </p:cNvPicPr>
          <p:nvPr/>
        </p:nvPicPr>
        <p:blipFill>
          <a:blip r:embed="rId2"/>
          <a:stretch>
            <a:fillRect/>
          </a:stretch>
        </p:blipFill>
        <p:spPr>
          <a:xfrm>
            <a:off x="5020235" y="519953"/>
            <a:ext cx="6119030" cy="6203576"/>
          </a:xfrm>
          <a:prstGeom prst="rect">
            <a:avLst/>
          </a:prstGeom>
        </p:spPr>
      </p:pic>
    </p:spTree>
    <p:extLst>
      <p:ext uri="{BB962C8B-B14F-4D97-AF65-F5344CB8AC3E}">
        <p14:creationId xmlns:p14="http://schemas.microsoft.com/office/powerpoint/2010/main" val="325183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B8560-FAD0-0CD3-4A3A-A95BFB4725AC}"/>
              </a:ext>
            </a:extLst>
          </p:cNvPr>
          <p:cNvSpPr>
            <a:spLocks noGrp="1"/>
          </p:cNvSpPr>
          <p:nvPr>
            <p:ph type="title"/>
          </p:nvPr>
        </p:nvSpPr>
        <p:spPr/>
        <p:txBody>
          <a:bodyPr/>
          <a:lstStyle/>
          <a:p>
            <a:r>
              <a:rPr lang="en-IN" sz="3200" dirty="0">
                <a:effectLst/>
                <a:ea typeface="Calibri" panose="020F0502020204030204" pitchFamily="34" charset="0"/>
              </a:rPr>
              <a:t>Cancellation made in each hotel type</a:t>
            </a:r>
            <a:br>
              <a:rPr lang="en-IN" sz="1800" b="1" dirty="0">
                <a:solidFill>
                  <a:srgbClr val="CC0000"/>
                </a:solidFill>
                <a:effectLst/>
                <a:latin typeface="Calibri" panose="020F0502020204030204" pitchFamily="34" charset="0"/>
                <a:ea typeface="Calibri" panose="020F0502020204030204" pitchFamily="34" charset="0"/>
              </a:rPr>
            </a:br>
            <a:endParaRPr lang="en-IN" dirty="0"/>
          </a:p>
        </p:txBody>
      </p:sp>
      <p:sp>
        <p:nvSpPr>
          <p:cNvPr id="7" name="Slide Number Placeholder 6">
            <a:extLst>
              <a:ext uri="{FF2B5EF4-FFF2-40B4-BE49-F238E27FC236}">
                <a16:creationId xmlns:a16="http://schemas.microsoft.com/office/drawing/2014/main" id="{4B7C9FF3-A883-D9E3-EB3D-C38D70E7DEA5}"/>
              </a:ext>
            </a:extLst>
          </p:cNvPr>
          <p:cNvSpPr>
            <a:spLocks noGrp="1"/>
          </p:cNvSpPr>
          <p:nvPr>
            <p:ph type="sldNum" sz="quarter" idx="12"/>
          </p:nvPr>
        </p:nvSpPr>
        <p:spPr/>
        <p:txBody>
          <a:bodyPr/>
          <a:lstStyle/>
          <a:p>
            <a:fld id="{8D0AFDD5-844D-364D-8AEC-50CF4D36D55D}" type="slidenum">
              <a:rPr lang="en-US" noProof="0" smtClean="0"/>
              <a:pPr/>
              <a:t>24</a:t>
            </a:fld>
            <a:endParaRPr lang="en-US" noProof="0"/>
          </a:p>
        </p:txBody>
      </p:sp>
      <p:sp>
        <p:nvSpPr>
          <p:cNvPr id="8" name="Footer Placeholder 7">
            <a:extLst>
              <a:ext uri="{FF2B5EF4-FFF2-40B4-BE49-F238E27FC236}">
                <a16:creationId xmlns:a16="http://schemas.microsoft.com/office/drawing/2014/main" id="{3C8DF832-9AD8-927F-D0C8-B15C8D3FF1A4}"/>
              </a:ext>
            </a:extLst>
          </p:cNvPr>
          <p:cNvSpPr>
            <a:spLocks noGrp="1"/>
          </p:cNvSpPr>
          <p:nvPr>
            <p:ph type="ftr" sz="quarter" idx="11"/>
          </p:nvPr>
        </p:nvSpPr>
        <p:spPr/>
        <p:txBody>
          <a:bodyPr/>
          <a:lstStyle/>
          <a:p>
            <a:r>
              <a:rPr lang="en-US" noProof="0"/>
              <a:t>Presentation title</a:t>
            </a:r>
          </a:p>
        </p:txBody>
      </p:sp>
      <p:sp>
        <p:nvSpPr>
          <p:cNvPr id="9" name="Date Placeholder 8">
            <a:extLst>
              <a:ext uri="{FF2B5EF4-FFF2-40B4-BE49-F238E27FC236}">
                <a16:creationId xmlns:a16="http://schemas.microsoft.com/office/drawing/2014/main" id="{05D46E04-953E-EDD9-3381-E1537CE3ED16}"/>
              </a:ext>
            </a:extLst>
          </p:cNvPr>
          <p:cNvSpPr>
            <a:spLocks noGrp="1"/>
          </p:cNvSpPr>
          <p:nvPr>
            <p:ph type="dt" sz="half" idx="10"/>
          </p:nvPr>
        </p:nvSpPr>
        <p:spPr/>
        <p:txBody>
          <a:bodyPr/>
          <a:lstStyle/>
          <a:p>
            <a:r>
              <a:rPr lang="en-US" noProof="0"/>
              <a:t>20XX</a:t>
            </a:r>
          </a:p>
        </p:txBody>
      </p:sp>
      <p:pic>
        <p:nvPicPr>
          <p:cNvPr id="10" name="Picture 9">
            <a:extLst>
              <a:ext uri="{FF2B5EF4-FFF2-40B4-BE49-F238E27FC236}">
                <a16:creationId xmlns:a16="http://schemas.microsoft.com/office/drawing/2014/main" id="{107C4C4B-A512-A59A-D1AB-D96175F662C3}"/>
              </a:ext>
            </a:extLst>
          </p:cNvPr>
          <p:cNvPicPr>
            <a:picLocks noChangeAspect="1"/>
          </p:cNvPicPr>
          <p:nvPr/>
        </p:nvPicPr>
        <p:blipFill>
          <a:blip r:embed="rId2"/>
          <a:stretch>
            <a:fillRect/>
          </a:stretch>
        </p:blipFill>
        <p:spPr>
          <a:xfrm>
            <a:off x="838200" y="2136073"/>
            <a:ext cx="10681447" cy="3943233"/>
          </a:xfrm>
          <a:prstGeom prst="rect">
            <a:avLst/>
          </a:prstGeom>
        </p:spPr>
      </p:pic>
    </p:spTree>
    <p:extLst>
      <p:ext uri="{BB962C8B-B14F-4D97-AF65-F5344CB8AC3E}">
        <p14:creationId xmlns:p14="http://schemas.microsoft.com/office/powerpoint/2010/main" val="2378506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135BCD4-036E-6593-FF5E-905192C5CE40}"/>
              </a:ext>
            </a:extLst>
          </p:cNvPr>
          <p:cNvSpPr>
            <a:spLocks noGrp="1"/>
          </p:cNvSpPr>
          <p:nvPr>
            <p:ph idx="1"/>
          </p:nvPr>
        </p:nvSpPr>
        <p:spPr>
          <a:xfrm>
            <a:off x="632191" y="1827455"/>
            <a:ext cx="5010912" cy="2130552"/>
          </a:xfrm>
        </p:spPr>
        <p:txBody>
          <a:bodyPr/>
          <a:lstStyle/>
          <a:p>
            <a:pPr marL="1379855" marR="1270" indent="-6350">
              <a:lnSpc>
                <a:spcPct val="110000"/>
              </a:lnSpc>
              <a:spcAft>
                <a:spcPts val="735"/>
              </a:spcAft>
            </a:pPr>
            <a:r>
              <a:rPr lang="en-IN" sz="1800" dirty="0">
                <a:solidFill>
                  <a:srgbClr val="212121"/>
                </a:solidFill>
                <a:effectLst/>
                <a:latin typeface="Calibri" panose="020F0502020204030204" pitchFamily="34" charset="0"/>
                <a:ea typeface="Calibri" panose="020F0502020204030204" pitchFamily="34" charset="0"/>
              </a:rPr>
              <a:t>Cancellation is less in Resort hotels as compared to City hotels.</a:t>
            </a:r>
            <a:endParaRPr lang="en-IN" sz="1800" dirty="0">
              <a:solidFill>
                <a:srgbClr val="000000"/>
              </a:solidFill>
              <a:effectLst/>
              <a:latin typeface="Calibri" panose="020F0502020204030204" pitchFamily="34" charset="0"/>
              <a:ea typeface="Calibri" panose="020F0502020204030204" pitchFamily="34" charset="0"/>
            </a:endParaRPr>
          </a:p>
          <a:p>
            <a:pPr marL="1379855" marR="1270" indent="-6350">
              <a:lnSpc>
                <a:spcPct val="110000"/>
              </a:lnSpc>
              <a:spcAft>
                <a:spcPts val="160"/>
              </a:spcAft>
            </a:pPr>
            <a:r>
              <a:rPr lang="en-IN" sz="1800" dirty="0">
                <a:solidFill>
                  <a:srgbClr val="212121"/>
                </a:solidFill>
                <a:effectLst/>
                <a:latin typeface="Calibri" panose="020F0502020204030204" pitchFamily="34" charset="0"/>
                <a:ea typeface="Calibri" panose="020F0502020204030204" pitchFamily="34" charset="0"/>
              </a:rPr>
              <a:t>Cancellation rate is 75% in City hotels as compared to 25% in Resort hotels.</a:t>
            </a:r>
            <a:endParaRPr lang="en-IN" sz="1800" dirty="0">
              <a:solidFill>
                <a:srgbClr val="000000"/>
              </a:solidFill>
              <a:effectLst/>
              <a:latin typeface="Calibri" panose="020F0502020204030204" pitchFamily="34" charset="0"/>
              <a:ea typeface="Calibri" panose="020F0502020204030204" pitchFamily="34" charset="0"/>
            </a:endParaRPr>
          </a:p>
          <a:p>
            <a:endParaRPr lang="en-IN" dirty="0"/>
          </a:p>
        </p:txBody>
      </p:sp>
      <p:sp>
        <p:nvSpPr>
          <p:cNvPr id="5" name="Slide Number Placeholder 4">
            <a:extLst>
              <a:ext uri="{FF2B5EF4-FFF2-40B4-BE49-F238E27FC236}">
                <a16:creationId xmlns:a16="http://schemas.microsoft.com/office/drawing/2014/main" id="{41AD2258-C8B0-0008-D691-0412E3F61A87}"/>
              </a:ext>
            </a:extLst>
          </p:cNvPr>
          <p:cNvSpPr>
            <a:spLocks noGrp="1"/>
          </p:cNvSpPr>
          <p:nvPr>
            <p:ph type="sldNum" sz="quarter" idx="12"/>
          </p:nvPr>
        </p:nvSpPr>
        <p:spPr/>
        <p:txBody>
          <a:bodyPr/>
          <a:lstStyle/>
          <a:p>
            <a:fld id="{8D0AFDD5-844D-364D-8AEC-50CF4D36D55D}" type="slidenum">
              <a:rPr lang="en-US" noProof="0" smtClean="0"/>
              <a:pPr/>
              <a:t>25</a:t>
            </a:fld>
            <a:endParaRPr lang="en-US" noProof="0"/>
          </a:p>
        </p:txBody>
      </p:sp>
    </p:spTree>
    <p:extLst>
      <p:ext uri="{BB962C8B-B14F-4D97-AF65-F5344CB8AC3E}">
        <p14:creationId xmlns:p14="http://schemas.microsoft.com/office/powerpoint/2010/main" val="3264310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CC4B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EC65F-34AF-1C52-0CA0-40B35561A86B}"/>
              </a:ext>
            </a:extLst>
          </p:cNvPr>
          <p:cNvSpPr>
            <a:spLocks noGrp="1"/>
          </p:cNvSpPr>
          <p:nvPr>
            <p:ph type="title"/>
          </p:nvPr>
        </p:nvSpPr>
        <p:spPr/>
        <p:txBody>
          <a:bodyPr/>
          <a:lstStyle/>
          <a:p>
            <a:r>
              <a:rPr lang="en-IN" sz="3200" dirty="0">
                <a:effectLst/>
                <a:ea typeface="Calibri" panose="020F0502020204030204" pitchFamily="34" charset="0"/>
              </a:rPr>
              <a:t>Analysis of cancellations on deposits</a:t>
            </a:r>
            <a:br>
              <a:rPr lang="en-IN" sz="1800" b="1" dirty="0">
                <a:solidFill>
                  <a:srgbClr val="CC0000"/>
                </a:solidFill>
                <a:effectLst/>
                <a:latin typeface="Calibri" panose="020F0502020204030204" pitchFamily="34" charset="0"/>
                <a:ea typeface="Calibri" panose="020F0502020204030204" pitchFamily="34" charset="0"/>
              </a:rPr>
            </a:br>
            <a:endParaRPr lang="en-IN" dirty="0"/>
          </a:p>
        </p:txBody>
      </p:sp>
      <p:sp>
        <p:nvSpPr>
          <p:cNvPr id="3" name="Slide Number Placeholder 2">
            <a:extLst>
              <a:ext uri="{FF2B5EF4-FFF2-40B4-BE49-F238E27FC236}">
                <a16:creationId xmlns:a16="http://schemas.microsoft.com/office/drawing/2014/main" id="{7AB172B9-8D0C-88F1-9C36-BE573C272B8C}"/>
              </a:ext>
            </a:extLst>
          </p:cNvPr>
          <p:cNvSpPr>
            <a:spLocks noGrp="1"/>
          </p:cNvSpPr>
          <p:nvPr>
            <p:ph type="sldNum" sz="quarter" idx="12"/>
          </p:nvPr>
        </p:nvSpPr>
        <p:spPr/>
        <p:txBody>
          <a:bodyPr/>
          <a:lstStyle/>
          <a:p>
            <a:fld id="{8D0AFDD5-844D-364D-8AEC-50CF4D36D55D}" type="slidenum">
              <a:rPr lang="en-US" noProof="0" smtClean="0"/>
              <a:t>26</a:t>
            </a:fld>
            <a:endParaRPr lang="en-US" noProof="0"/>
          </a:p>
        </p:txBody>
      </p:sp>
      <p:sp>
        <p:nvSpPr>
          <p:cNvPr id="4" name="Footer Placeholder 3">
            <a:extLst>
              <a:ext uri="{FF2B5EF4-FFF2-40B4-BE49-F238E27FC236}">
                <a16:creationId xmlns:a16="http://schemas.microsoft.com/office/drawing/2014/main" id="{5E54D40D-8028-1F82-363E-55F40277CA43}"/>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D0FB6C17-7D85-C3A8-0C66-7541104FBFA4}"/>
              </a:ext>
            </a:extLst>
          </p:cNvPr>
          <p:cNvSpPr>
            <a:spLocks noGrp="1"/>
          </p:cNvSpPr>
          <p:nvPr>
            <p:ph type="dt" sz="half" idx="10"/>
          </p:nvPr>
        </p:nvSpPr>
        <p:spPr/>
        <p:txBody>
          <a:bodyPr/>
          <a:lstStyle/>
          <a:p>
            <a:r>
              <a:rPr lang="en-US" noProof="0"/>
              <a:t>20XX</a:t>
            </a:r>
          </a:p>
        </p:txBody>
      </p:sp>
      <p:pic>
        <p:nvPicPr>
          <p:cNvPr id="6" name="Picture 5">
            <a:extLst>
              <a:ext uri="{FF2B5EF4-FFF2-40B4-BE49-F238E27FC236}">
                <a16:creationId xmlns:a16="http://schemas.microsoft.com/office/drawing/2014/main" id="{577EF97C-CC44-36B6-9968-FBB01DD0A417}"/>
              </a:ext>
            </a:extLst>
          </p:cNvPr>
          <p:cNvPicPr>
            <a:picLocks noChangeAspect="1"/>
          </p:cNvPicPr>
          <p:nvPr/>
        </p:nvPicPr>
        <p:blipFill>
          <a:blip r:embed="rId2"/>
          <a:stretch>
            <a:fillRect/>
          </a:stretch>
        </p:blipFill>
        <p:spPr>
          <a:xfrm>
            <a:off x="1139952" y="1527047"/>
            <a:ext cx="9912096" cy="3704887"/>
          </a:xfrm>
          <a:prstGeom prst="rect">
            <a:avLst/>
          </a:prstGeom>
        </p:spPr>
      </p:pic>
      <p:sp>
        <p:nvSpPr>
          <p:cNvPr id="8" name="TextBox 7">
            <a:extLst>
              <a:ext uri="{FF2B5EF4-FFF2-40B4-BE49-F238E27FC236}">
                <a16:creationId xmlns:a16="http://schemas.microsoft.com/office/drawing/2014/main" id="{96EFBE39-3896-2CAB-DC11-0A3CCF6359F4}"/>
              </a:ext>
            </a:extLst>
          </p:cNvPr>
          <p:cNvSpPr txBox="1"/>
          <p:nvPr/>
        </p:nvSpPr>
        <p:spPr>
          <a:xfrm>
            <a:off x="1139952" y="5493254"/>
            <a:ext cx="9912096" cy="646331"/>
          </a:xfrm>
          <a:prstGeom prst="rect">
            <a:avLst/>
          </a:prstGeom>
          <a:noFill/>
        </p:spPr>
        <p:txBody>
          <a:bodyPr wrap="square">
            <a:spAutoFit/>
          </a:bodyPr>
          <a:lstStyle/>
          <a:p>
            <a:r>
              <a:rPr lang="en-US" dirty="0"/>
              <a:t>Chances of cancellation is high when there is no deposits taken by hotels. So minimum deposits should be taken by hotels to decrease the rate of cancellation.</a:t>
            </a:r>
            <a:endParaRPr lang="en-IN" dirty="0"/>
          </a:p>
        </p:txBody>
      </p:sp>
    </p:spTree>
    <p:extLst>
      <p:ext uri="{BB962C8B-B14F-4D97-AF65-F5344CB8AC3E}">
        <p14:creationId xmlns:p14="http://schemas.microsoft.com/office/powerpoint/2010/main" val="4001408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CC4B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E096A-B9BF-19E8-C97A-E538F086F0FA}"/>
              </a:ext>
            </a:extLst>
          </p:cNvPr>
          <p:cNvSpPr>
            <a:spLocks noGrp="1"/>
          </p:cNvSpPr>
          <p:nvPr>
            <p:ph type="title"/>
          </p:nvPr>
        </p:nvSpPr>
        <p:spPr/>
        <p:txBody>
          <a:bodyPr/>
          <a:lstStyle/>
          <a:p>
            <a:r>
              <a:rPr lang="en-IN" sz="3600" dirty="0">
                <a:effectLst/>
                <a:ea typeface="Arial" panose="020B0604020202020204" pitchFamily="34" charset="0"/>
              </a:rPr>
              <a:t>Analysis of Distribution channels</a:t>
            </a:r>
            <a:endParaRPr lang="en-IN" sz="3600" dirty="0"/>
          </a:p>
        </p:txBody>
      </p:sp>
      <p:sp>
        <p:nvSpPr>
          <p:cNvPr id="3" name="Slide Number Placeholder 2">
            <a:extLst>
              <a:ext uri="{FF2B5EF4-FFF2-40B4-BE49-F238E27FC236}">
                <a16:creationId xmlns:a16="http://schemas.microsoft.com/office/drawing/2014/main" id="{9CE7F461-C084-CFA8-42B9-117C704CD4B0}"/>
              </a:ext>
            </a:extLst>
          </p:cNvPr>
          <p:cNvSpPr>
            <a:spLocks noGrp="1"/>
          </p:cNvSpPr>
          <p:nvPr>
            <p:ph type="sldNum" sz="quarter" idx="12"/>
          </p:nvPr>
        </p:nvSpPr>
        <p:spPr/>
        <p:txBody>
          <a:bodyPr/>
          <a:lstStyle/>
          <a:p>
            <a:fld id="{8D0AFDD5-844D-364D-8AEC-50CF4D36D55D}" type="slidenum">
              <a:rPr lang="en-US" noProof="0" smtClean="0"/>
              <a:t>27</a:t>
            </a:fld>
            <a:endParaRPr lang="en-US" noProof="0"/>
          </a:p>
        </p:txBody>
      </p:sp>
      <p:sp>
        <p:nvSpPr>
          <p:cNvPr id="4" name="Footer Placeholder 3">
            <a:extLst>
              <a:ext uri="{FF2B5EF4-FFF2-40B4-BE49-F238E27FC236}">
                <a16:creationId xmlns:a16="http://schemas.microsoft.com/office/drawing/2014/main" id="{290B6CE6-DA61-6591-AF89-F2E65EC09C1F}"/>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12F73ED2-BDBB-72D9-48FE-80B88D91A8C1}"/>
              </a:ext>
            </a:extLst>
          </p:cNvPr>
          <p:cNvSpPr>
            <a:spLocks noGrp="1"/>
          </p:cNvSpPr>
          <p:nvPr>
            <p:ph type="dt" sz="half" idx="10"/>
          </p:nvPr>
        </p:nvSpPr>
        <p:spPr/>
        <p:txBody>
          <a:bodyPr/>
          <a:lstStyle/>
          <a:p>
            <a:r>
              <a:rPr lang="en-US" noProof="0"/>
              <a:t>20XX</a:t>
            </a:r>
          </a:p>
        </p:txBody>
      </p:sp>
      <p:pic>
        <p:nvPicPr>
          <p:cNvPr id="6" name="Picture 5">
            <a:extLst>
              <a:ext uri="{FF2B5EF4-FFF2-40B4-BE49-F238E27FC236}">
                <a16:creationId xmlns:a16="http://schemas.microsoft.com/office/drawing/2014/main" id="{A3BEBF7F-CD9C-2CDB-BB11-0C780C85DA42}"/>
              </a:ext>
            </a:extLst>
          </p:cNvPr>
          <p:cNvPicPr>
            <a:picLocks noChangeAspect="1"/>
          </p:cNvPicPr>
          <p:nvPr/>
        </p:nvPicPr>
        <p:blipFill>
          <a:blip r:embed="rId2"/>
          <a:stretch>
            <a:fillRect/>
          </a:stretch>
        </p:blipFill>
        <p:spPr>
          <a:xfrm>
            <a:off x="107577" y="1527048"/>
            <a:ext cx="11976848" cy="3878670"/>
          </a:xfrm>
          <a:prstGeom prst="rect">
            <a:avLst/>
          </a:prstGeom>
        </p:spPr>
      </p:pic>
      <p:sp>
        <p:nvSpPr>
          <p:cNvPr id="10" name="TextBox 9">
            <a:extLst>
              <a:ext uri="{FF2B5EF4-FFF2-40B4-BE49-F238E27FC236}">
                <a16:creationId xmlns:a16="http://schemas.microsoft.com/office/drawing/2014/main" id="{21021B28-2908-8D8D-A56F-3450477181B1}"/>
              </a:ext>
            </a:extLst>
          </p:cNvPr>
          <p:cNvSpPr txBox="1"/>
          <p:nvPr/>
        </p:nvSpPr>
        <p:spPr>
          <a:xfrm>
            <a:off x="107577" y="5593284"/>
            <a:ext cx="11976848" cy="646331"/>
          </a:xfrm>
          <a:prstGeom prst="rect">
            <a:avLst/>
          </a:prstGeom>
          <a:noFill/>
        </p:spPr>
        <p:txBody>
          <a:bodyPr wrap="square">
            <a:spAutoFit/>
          </a:bodyPr>
          <a:lstStyle/>
          <a:p>
            <a:r>
              <a:rPr lang="en-US" dirty="0"/>
              <a:t>Majority of the bookings and cancellations are made through indirect channels </a:t>
            </a:r>
            <a:r>
              <a:rPr lang="en-US" dirty="0" err="1"/>
              <a:t>i.e</a:t>
            </a:r>
            <a:r>
              <a:rPr lang="en-US" dirty="0"/>
              <a:t> Travel agencies and Tour Operators compared to direct distribution channel.</a:t>
            </a:r>
            <a:endParaRPr lang="en-IN" dirty="0"/>
          </a:p>
        </p:txBody>
      </p:sp>
    </p:spTree>
    <p:extLst>
      <p:ext uri="{BB962C8B-B14F-4D97-AF65-F5344CB8AC3E}">
        <p14:creationId xmlns:p14="http://schemas.microsoft.com/office/powerpoint/2010/main" val="456523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CC4B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76FF8-1DD9-C90C-762D-922C5E61A14A}"/>
              </a:ext>
            </a:extLst>
          </p:cNvPr>
          <p:cNvSpPr>
            <a:spLocks noGrp="1"/>
          </p:cNvSpPr>
          <p:nvPr>
            <p:ph type="title"/>
          </p:nvPr>
        </p:nvSpPr>
        <p:spPr/>
        <p:txBody>
          <a:bodyPr/>
          <a:lstStyle/>
          <a:p>
            <a:r>
              <a:rPr lang="en-IN" sz="3200" dirty="0">
                <a:solidFill>
                  <a:srgbClr val="000000"/>
                </a:solidFill>
                <a:effectLst/>
                <a:ea typeface="Calibri" panose="020F0502020204030204" pitchFamily="34" charset="0"/>
              </a:rPr>
              <a:t>Study of ADR on lead time and total stay</a:t>
            </a:r>
            <a:endParaRPr lang="en-IN" sz="3200" dirty="0"/>
          </a:p>
        </p:txBody>
      </p:sp>
      <p:sp>
        <p:nvSpPr>
          <p:cNvPr id="3" name="Slide Number Placeholder 2">
            <a:extLst>
              <a:ext uri="{FF2B5EF4-FFF2-40B4-BE49-F238E27FC236}">
                <a16:creationId xmlns:a16="http://schemas.microsoft.com/office/drawing/2014/main" id="{FB779F6A-EBA9-E318-9444-8960A651B87A}"/>
              </a:ext>
            </a:extLst>
          </p:cNvPr>
          <p:cNvSpPr>
            <a:spLocks noGrp="1"/>
          </p:cNvSpPr>
          <p:nvPr>
            <p:ph type="sldNum" sz="quarter" idx="12"/>
          </p:nvPr>
        </p:nvSpPr>
        <p:spPr/>
        <p:txBody>
          <a:bodyPr/>
          <a:lstStyle/>
          <a:p>
            <a:fld id="{8D0AFDD5-844D-364D-8AEC-50CF4D36D55D}" type="slidenum">
              <a:rPr lang="en-US" noProof="0" smtClean="0"/>
              <a:t>28</a:t>
            </a:fld>
            <a:endParaRPr lang="en-US" noProof="0"/>
          </a:p>
        </p:txBody>
      </p:sp>
      <p:sp>
        <p:nvSpPr>
          <p:cNvPr id="4" name="Footer Placeholder 3">
            <a:extLst>
              <a:ext uri="{FF2B5EF4-FFF2-40B4-BE49-F238E27FC236}">
                <a16:creationId xmlns:a16="http://schemas.microsoft.com/office/drawing/2014/main" id="{A5BE5A37-019D-140E-DFD2-B54924447367}"/>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719CFC70-3ED0-87FC-79C0-DB47E1B7A795}"/>
              </a:ext>
            </a:extLst>
          </p:cNvPr>
          <p:cNvSpPr>
            <a:spLocks noGrp="1"/>
          </p:cNvSpPr>
          <p:nvPr>
            <p:ph type="dt" sz="half" idx="10"/>
          </p:nvPr>
        </p:nvSpPr>
        <p:spPr/>
        <p:txBody>
          <a:bodyPr/>
          <a:lstStyle/>
          <a:p>
            <a:r>
              <a:rPr lang="en-US" noProof="0"/>
              <a:t>20XX</a:t>
            </a:r>
          </a:p>
        </p:txBody>
      </p:sp>
      <p:grpSp>
        <p:nvGrpSpPr>
          <p:cNvPr id="6" name="Group 5">
            <a:extLst>
              <a:ext uri="{FF2B5EF4-FFF2-40B4-BE49-F238E27FC236}">
                <a16:creationId xmlns:a16="http://schemas.microsoft.com/office/drawing/2014/main" id="{1862DBA2-AAE9-53E9-2322-E8114E20517F}"/>
              </a:ext>
            </a:extLst>
          </p:cNvPr>
          <p:cNvGrpSpPr/>
          <p:nvPr/>
        </p:nvGrpSpPr>
        <p:grpSpPr>
          <a:xfrm>
            <a:off x="367553" y="1620203"/>
            <a:ext cx="11456894" cy="4448904"/>
            <a:chOff x="0" y="0"/>
            <a:chExt cx="9144000" cy="3617976"/>
          </a:xfrm>
        </p:grpSpPr>
        <p:pic>
          <p:nvPicPr>
            <p:cNvPr id="7" name="Picture 6">
              <a:extLst>
                <a:ext uri="{FF2B5EF4-FFF2-40B4-BE49-F238E27FC236}">
                  <a16:creationId xmlns:a16="http://schemas.microsoft.com/office/drawing/2014/main" id="{F70952CB-249E-467D-2988-51227BAED2F8}"/>
                </a:ext>
              </a:extLst>
            </p:cNvPr>
            <p:cNvPicPr/>
            <p:nvPr/>
          </p:nvPicPr>
          <p:blipFill>
            <a:blip r:embed="rId2"/>
            <a:stretch>
              <a:fillRect/>
            </a:stretch>
          </p:blipFill>
          <p:spPr>
            <a:xfrm>
              <a:off x="0" y="0"/>
              <a:ext cx="4450080" cy="3617976"/>
            </a:xfrm>
            <a:prstGeom prst="rect">
              <a:avLst/>
            </a:prstGeom>
          </p:spPr>
        </p:pic>
        <p:pic>
          <p:nvPicPr>
            <p:cNvPr id="8" name="Picture 7">
              <a:extLst>
                <a:ext uri="{FF2B5EF4-FFF2-40B4-BE49-F238E27FC236}">
                  <a16:creationId xmlns:a16="http://schemas.microsoft.com/office/drawing/2014/main" id="{C80A710E-5E02-B284-415E-33CF117F0E84}"/>
                </a:ext>
              </a:extLst>
            </p:cNvPr>
            <p:cNvPicPr/>
            <p:nvPr/>
          </p:nvPicPr>
          <p:blipFill>
            <a:blip r:embed="rId3"/>
            <a:stretch>
              <a:fillRect/>
            </a:stretch>
          </p:blipFill>
          <p:spPr>
            <a:xfrm>
              <a:off x="4413504" y="0"/>
              <a:ext cx="4730496" cy="3617976"/>
            </a:xfrm>
            <a:prstGeom prst="rect">
              <a:avLst/>
            </a:prstGeom>
          </p:spPr>
        </p:pic>
      </p:grpSp>
      <p:grpSp>
        <p:nvGrpSpPr>
          <p:cNvPr id="9" name="Group 8">
            <a:extLst>
              <a:ext uri="{FF2B5EF4-FFF2-40B4-BE49-F238E27FC236}">
                <a16:creationId xmlns:a16="http://schemas.microsoft.com/office/drawing/2014/main" id="{F0085FB9-518A-172D-2B59-977A8F0C65D5}"/>
              </a:ext>
            </a:extLst>
          </p:cNvPr>
          <p:cNvGrpSpPr/>
          <p:nvPr/>
        </p:nvGrpSpPr>
        <p:grpSpPr>
          <a:xfrm>
            <a:off x="4927488" y="6419521"/>
            <a:ext cx="669290" cy="176530"/>
            <a:chOff x="0" y="0"/>
            <a:chExt cx="669573" cy="177089"/>
          </a:xfrm>
        </p:grpSpPr>
        <p:sp>
          <p:nvSpPr>
            <p:cNvPr id="10" name="Rectangle 9">
              <a:extLst>
                <a:ext uri="{FF2B5EF4-FFF2-40B4-BE49-F238E27FC236}">
                  <a16:creationId xmlns:a16="http://schemas.microsoft.com/office/drawing/2014/main" id="{A87A6991-1E66-7FD2-DEC5-8FA21A889809}"/>
                </a:ext>
              </a:extLst>
            </p:cNvPr>
            <p:cNvSpPr/>
            <p:nvPr/>
          </p:nvSpPr>
          <p:spPr>
            <a:xfrm>
              <a:off x="0" y="0"/>
              <a:ext cx="890532" cy="235528"/>
            </a:xfrm>
            <a:prstGeom prst="rect">
              <a:avLst/>
            </a:prstGeom>
            <a:ln>
              <a:noFill/>
            </a:ln>
          </p:spPr>
          <p:txBody>
            <a:bodyPr vert="horz" lIns="0" tIns="0" rIns="0" bIns="0" rtlCol="0">
              <a:noAutofit/>
            </a:bodyPr>
            <a:lstStyle/>
            <a:p>
              <a:pPr>
                <a:lnSpc>
                  <a:spcPct val="107000"/>
                </a:lnSpc>
                <a:spcAft>
                  <a:spcPts val="800"/>
                </a:spcAft>
              </a:pPr>
              <a:r>
                <a:rPr lang="en-IN" sz="1400">
                  <a:solidFill>
                    <a:srgbClr val="000000"/>
                  </a:solidFill>
                  <a:effectLst/>
                  <a:latin typeface="Calibri" panose="020F0502020204030204" pitchFamily="34" charset="0"/>
                  <a:ea typeface="Calibri" panose="020F0502020204030204" pitchFamily="34" charset="0"/>
                </a:rPr>
                <a:t>finalised</a:t>
              </a:r>
              <a:endParaRPr lang="en-IN" sz="1100">
                <a:solidFill>
                  <a:srgbClr val="000000"/>
                </a:solidFill>
                <a:effectLst/>
                <a:latin typeface="Calibri" panose="020F0502020204030204" pitchFamily="34" charset="0"/>
                <a:ea typeface="Calibri" panose="020F0502020204030204" pitchFamily="34" charset="0"/>
              </a:endParaRPr>
            </a:p>
          </p:txBody>
        </p:sp>
      </p:grpSp>
      <p:grpSp>
        <p:nvGrpSpPr>
          <p:cNvPr id="11" name="Group 10">
            <a:extLst>
              <a:ext uri="{FF2B5EF4-FFF2-40B4-BE49-F238E27FC236}">
                <a16:creationId xmlns:a16="http://schemas.microsoft.com/office/drawing/2014/main" id="{30F83C7E-CE46-F49D-0898-07FC05591159}"/>
              </a:ext>
            </a:extLst>
          </p:cNvPr>
          <p:cNvGrpSpPr/>
          <p:nvPr/>
        </p:nvGrpSpPr>
        <p:grpSpPr>
          <a:xfrm>
            <a:off x="5598683" y="6419521"/>
            <a:ext cx="46355" cy="176530"/>
            <a:chOff x="0" y="0"/>
            <a:chExt cx="46574" cy="177089"/>
          </a:xfrm>
        </p:grpSpPr>
        <p:sp>
          <p:nvSpPr>
            <p:cNvPr id="12" name="Rectangle 11">
              <a:extLst>
                <a:ext uri="{FF2B5EF4-FFF2-40B4-BE49-F238E27FC236}">
                  <a16:creationId xmlns:a16="http://schemas.microsoft.com/office/drawing/2014/main" id="{898F7444-4E9F-3B4A-EC05-20C895BA9489}"/>
                </a:ext>
              </a:extLst>
            </p:cNvPr>
            <p:cNvSpPr/>
            <p:nvPr/>
          </p:nvSpPr>
          <p:spPr>
            <a:xfrm>
              <a:off x="0" y="0"/>
              <a:ext cx="61944" cy="235528"/>
            </a:xfrm>
            <a:prstGeom prst="rect">
              <a:avLst/>
            </a:prstGeom>
            <a:ln>
              <a:noFill/>
            </a:ln>
          </p:spPr>
          <p:txBody>
            <a:bodyPr vert="horz" lIns="0" tIns="0" rIns="0" bIns="0" rtlCol="0">
              <a:noAutofit/>
            </a:bodyPr>
            <a:lstStyle/>
            <a:p>
              <a:pPr>
                <a:lnSpc>
                  <a:spcPct val="107000"/>
                </a:lnSpc>
                <a:spcAft>
                  <a:spcPts val="800"/>
                </a:spcAft>
              </a:pPr>
              <a:r>
                <a:rPr lang="en-IN" sz="1400">
                  <a:solidFill>
                    <a:srgbClr val="000000"/>
                  </a:solidFill>
                  <a:effectLst/>
                  <a:latin typeface="Calibri" panose="020F0502020204030204" pitchFamily="34" charset="0"/>
                  <a:ea typeface="Calibri" panose="020F0502020204030204" pitchFamily="34" charset="0"/>
                </a:rPr>
                <a:t>.</a:t>
              </a:r>
              <a:endParaRPr lang="en-IN" sz="1100">
                <a:solidFill>
                  <a:srgbClr val="000000"/>
                </a:solidFill>
                <a:effectLst/>
                <a:latin typeface="Calibri" panose="020F0502020204030204" pitchFamily="34" charset="0"/>
                <a:ea typeface="Calibri" panose="020F0502020204030204" pitchFamily="34" charset="0"/>
              </a:endParaRPr>
            </a:p>
          </p:txBody>
        </p:sp>
      </p:grpSp>
      <p:sp>
        <p:nvSpPr>
          <p:cNvPr id="13" name="Rectangle 8">
            <a:extLst>
              <a:ext uri="{FF2B5EF4-FFF2-40B4-BE49-F238E27FC236}">
                <a16:creationId xmlns:a16="http://schemas.microsoft.com/office/drawing/2014/main" id="{95DBD7C7-8314-6C92-1099-C2A2AFCE05C3}"/>
              </a:ext>
            </a:extLst>
          </p:cNvPr>
          <p:cNvSpPr>
            <a:spLocks noChangeArrowheads="1"/>
          </p:cNvSpPr>
          <p:nvPr/>
        </p:nvSpPr>
        <p:spPr bwMode="auto">
          <a:xfrm>
            <a:off x="367553" y="133190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4379" tIns="45720" rIns="203136" bIns="3778647"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621817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D414C61-4D03-E42A-DCCC-F0DD4DA4849C}"/>
              </a:ext>
            </a:extLst>
          </p:cNvPr>
          <p:cNvSpPr>
            <a:spLocks noGrp="1"/>
          </p:cNvSpPr>
          <p:nvPr>
            <p:ph idx="1"/>
          </p:nvPr>
        </p:nvSpPr>
        <p:spPr>
          <a:xfrm>
            <a:off x="1389888" y="1712259"/>
            <a:ext cx="5010912" cy="3472389"/>
          </a:xfrm>
        </p:spPr>
        <p:txBody>
          <a:bodyPr/>
          <a:lstStyle/>
          <a:p>
            <a:r>
              <a:rPr lang="en-US" dirty="0"/>
              <a:t>Here we can see that as the lead time increases ADR decreases. This means if a customer book a hotel in advance, he can get a better deal.</a:t>
            </a:r>
          </a:p>
          <a:p>
            <a:endParaRPr lang="en-US" dirty="0"/>
          </a:p>
          <a:p>
            <a:r>
              <a:rPr lang="en-US" dirty="0"/>
              <a:t>From the scatter plot we can see that as length of total stay increases as the </a:t>
            </a:r>
            <a:r>
              <a:rPr lang="en-US" dirty="0" err="1"/>
              <a:t>adr</a:t>
            </a:r>
            <a:r>
              <a:rPr lang="en-US" dirty="0"/>
              <a:t> decreases. This means for longer stay, the better deal for customer can be finalized.</a:t>
            </a:r>
            <a:endParaRPr lang="en-IN" dirty="0"/>
          </a:p>
        </p:txBody>
      </p:sp>
      <p:sp>
        <p:nvSpPr>
          <p:cNvPr id="5" name="Slide Number Placeholder 4">
            <a:extLst>
              <a:ext uri="{FF2B5EF4-FFF2-40B4-BE49-F238E27FC236}">
                <a16:creationId xmlns:a16="http://schemas.microsoft.com/office/drawing/2014/main" id="{D7130B5F-D7D0-C5E0-092A-8EF2EC327BEA}"/>
              </a:ext>
            </a:extLst>
          </p:cNvPr>
          <p:cNvSpPr>
            <a:spLocks noGrp="1"/>
          </p:cNvSpPr>
          <p:nvPr>
            <p:ph type="sldNum" sz="quarter" idx="12"/>
          </p:nvPr>
        </p:nvSpPr>
        <p:spPr/>
        <p:txBody>
          <a:bodyPr/>
          <a:lstStyle/>
          <a:p>
            <a:fld id="{8D0AFDD5-844D-364D-8AEC-50CF4D36D55D}" type="slidenum">
              <a:rPr lang="en-US" noProof="0" smtClean="0"/>
              <a:pPr/>
              <a:t>29</a:t>
            </a:fld>
            <a:endParaRPr lang="en-US" noProof="0"/>
          </a:p>
        </p:txBody>
      </p:sp>
    </p:spTree>
    <p:extLst>
      <p:ext uri="{BB962C8B-B14F-4D97-AF65-F5344CB8AC3E}">
        <p14:creationId xmlns:p14="http://schemas.microsoft.com/office/powerpoint/2010/main" val="3943194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p:txBody>
          <a:bodyPr/>
          <a:lstStyle/>
          <a:p>
            <a:r>
              <a:rPr lang="en-US" dirty="0"/>
              <a:t>A few decades ago, traveling was not a part of everyday life. But today travel is an enormous budding industry of 8.8 trillion economy. This directly affects the hotel industry which is highly competitive. We are here with a compact data to study about the hotel industry, mainly the booking. We are </a:t>
            </a:r>
            <a:r>
              <a:rPr lang="en-US" dirty="0" err="1"/>
              <a:t>focussing</a:t>
            </a:r>
            <a:r>
              <a:rPr lang="en-US" dirty="0"/>
              <a:t> on two types of hotels in this study. This data set contains different hotel types, countries located, guest, stays. Also the study have some factors that affect booking like wait time, lead time , months, average daily rate etc. </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spTree>
    <p:extLst>
      <p:ext uri="{BB962C8B-B14F-4D97-AF65-F5344CB8AC3E}">
        <p14:creationId xmlns:p14="http://schemas.microsoft.com/office/powerpoint/2010/main" val="3780002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CC4B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17E4B-6E40-1816-1853-F1EBAB9911A1}"/>
              </a:ext>
            </a:extLst>
          </p:cNvPr>
          <p:cNvSpPr>
            <a:spLocks noGrp="1"/>
          </p:cNvSpPr>
          <p:nvPr>
            <p:ph type="title"/>
          </p:nvPr>
        </p:nvSpPr>
        <p:spPr/>
        <p:txBody>
          <a:bodyPr/>
          <a:lstStyle/>
          <a:p>
            <a:r>
              <a:rPr lang="en-IN" sz="3600" dirty="0">
                <a:effectLst/>
                <a:ea typeface="Arial" panose="020B0604020202020204" pitchFamily="34" charset="0"/>
              </a:rPr>
              <a:t>Preferred stay period</a:t>
            </a:r>
            <a:br>
              <a:rPr lang="en-IN" sz="1800" b="1" dirty="0">
                <a:solidFill>
                  <a:srgbClr val="CC0000"/>
                </a:solidFill>
                <a:effectLst/>
                <a:latin typeface="Arial" panose="020B0604020202020204" pitchFamily="34" charset="0"/>
                <a:ea typeface="Arial" panose="020B0604020202020204" pitchFamily="34" charset="0"/>
              </a:rPr>
            </a:br>
            <a:endParaRPr lang="en-IN" dirty="0"/>
          </a:p>
        </p:txBody>
      </p:sp>
      <p:sp>
        <p:nvSpPr>
          <p:cNvPr id="3" name="Slide Number Placeholder 2">
            <a:extLst>
              <a:ext uri="{FF2B5EF4-FFF2-40B4-BE49-F238E27FC236}">
                <a16:creationId xmlns:a16="http://schemas.microsoft.com/office/drawing/2014/main" id="{DEF5745B-1164-7CAA-B9E6-FC677AC20698}"/>
              </a:ext>
            </a:extLst>
          </p:cNvPr>
          <p:cNvSpPr>
            <a:spLocks noGrp="1"/>
          </p:cNvSpPr>
          <p:nvPr>
            <p:ph type="sldNum" sz="quarter" idx="12"/>
          </p:nvPr>
        </p:nvSpPr>
        <p:spPr/>
        <p:txBody>
          <a:bodyPr/>
          <a:lstStyle/>
          <a:p>
            <a:fld id="{8D0AFDD5-844D-364D-8AEC-50CF4D36D55D}" type="slidenum">
              <a:rPr lang="en-US" noProof="0" smtClean="0"/>
              <a:t>30</a:t>
            </a:fld>
            <a:endParaRPr lang="en-US" noProof="0"/>
          </a:p>
        </p:txBody>
      </p:sp>
      <p:sp>
        <p:nvSpPr>
          <p:cNvPr id="4" name="Footer Placeholder 3">
            <a:extLst>
              <a:ext uri="{FF2B5EF4-FFF2-40B4-BE49-F238E27FC236}">
                <a16:creationId xmlns:a16="http://schemas.microsoft.com/office/drawing/2014/main" id="{33A518CD-A2BB-CA62-8E49-18302A7427E0}"/>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AF80FC5E-D024-D18A-BC80-C00B2507A288}"/>
              </a:ext>
            </a:extLst>
          </p:cNvPr>
          <p:cNvSpPr>
            <a:spLocks noGrp="1"/>
          </p:cNvSpPr>
          <p:nvPr>
            <p:ph type="dt" sz="half" idx="10"/>
          </p:nvPr>
        </p:nvSpPr>
        <p:spPr/>
        <p:txBody>
          <a:bodyPr/>
          <a:lstStyle/>
          <a:p>
            <a:r>
              <a:rPr lang="en-US" noProof="0"/>
              <a:t>20XX</a:t>
            </a:r>
          </a:p>
        </p:txBody>
      </p:sp>
      <p:pic>
        <p:nvPicPr>
          <p:cNvPr id="6" name="Picture 5">
            <a:extLst>
              <a:ext uri="{FF2B5EF4-FFF2-40B4-BE49-F238E27FC236}">
                <a16:creationId xmlns:a16="http://schemas.microsoft.com/office/drawing/2014/main" id="{3FB1BE6E-904B-6B1C-F186-3E56DB58277F}"/>
              </a:ext>
            </a:extLst>
          </p:cNvPr>
          <p:cNvPicPr>
            <a:picLocks noChangeAspect="1"/>
          </p:cNvPicPr>
          <p:nvPr/>
        </p:nvPicPr>
        <p:blipFill>
          <a:blip r:embed="rId2"/>
          <a:stretch>
            <a:fillRect/>
          </a:stretch>
        </p:blipFill>
        <p:spPr>
          <a:xfrm>
            <a:off x="838201" y="1527048"/>
            <a:ext cx="10431024" cy="3703476"/>
          </a:xfrm>
          <a:prstGeom prst="rect">
            <a:avLst/>
          </a:prstGeom>
        </p:spPr>
      </p:pic>
      <p:sp>
        <p:nvSpPr>
          <p:cNvPr id="8" name="TextBox 7">
            <a:extLst>
              <a:ext uri="{FF2B5EF4-FFF2-40B4-BE49-F238E27FC236}">
                <a16:creationId xmlns:a16="http://schemas.microsoft.com/office/drawing/2014/main" id="{D0440A10-4499-868D-012B-BB2DB8BD8512}"/>
              </a:ext>
            </a:extLst>
          </p:cNvPr>
          <p:cNvSpPr txBox="1"/>
          <p:nvPr/>
        </p:nvSpPr>
        <p:spPr>
          <a:xfrm>
            <a:off x="838200" y="5623023"/>
            <a:ext cx="10431024" cy="646331"/>
          </a:xfrm>
          <a:prstGeom prst="rect">
            <a:avLst/>
          </a:prstGeom>
          <a:noFill/>
        </p:spPr>
        <p:txBody>
          <a:bodyPr wrap="square">
            <a:spAutoFit/>
          </a:bodyPr>
          <a:lstStyle/>
          <a:p>
            <a:r>
              <a:rPr lang="en-US" dirty="0"/>
              <a:t>It can be stated that generally people prefer city hotels for shorter stay and resort hotels for longer stay </a:t>
            </a:r>
            <a:r>
              <a:rPr lang="en-US" dirty="0" err="1"/>
              <a:t>prefere</a:t>
            </a:r>
            <a:r>
              <a:rPr lang="en-US" dirty="0"/>
              <a:t> stay in city hotel is between 1 to 4 days and 1 to 7 days in resort hotel.</a:t>
            </a:r>
            <a:endParaRPr lang="en-IN" dirty="0"/>
          </a:p>
        </p:txBody>
      </p:sp>
    </p:spTree>
    <p:extLst>
      <p:ext uri="{BB962C8B-B14F-4D97-AF65-F5344CB8AC3E}">
        <p14:creationId xmlns:p14="http://schemas.microsoft.com/office/powerpoint/2010/main" val="995763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CC4B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1365-80DA-76A0-9CF3-E69FE3B26E9F}"/>
              </a:ext>
            </a:extLst>
          </p:cNvPr>
          <p:cNvSpPr>
            <a:spLocks noGrp="1"/>
          </p:cNvSpPr>
          <p:nvPr>
            <p:ph type="title"/>
          </p:nvPr>
        </p:nvSpPr>
        <p:spPr/>
        <p:txBody>
          <a:bodyPr/>
          <a:lstStyle/>
          <a:p>
            <a:r>
              <a:rPr lang="en-IN" sz="3600" dirty="0">
                <a:effectLst/>
                <a:ea typeface="Calibri" panose="020F0502020204030204" pitchFamily="34" charset="0"/>
              </a:rPr>
              <a:t>ADR based on deposit type</a:t>
            </a:r>
            <a:br>
              <a:rPr lang="en-IN" sz="1800" b="1" dirty="0">
                <a:solidFill>
                  <a:srgbClr val="CC0000"/>
                </a:solidFill>
                <a:effectLst/>
                <a:latin typeface="Calibri" panose="020F0502020204030204" pitchFamily="34" charset="0"/>
                <a:ea typeface="Calibri" panose="020F0502020204030204" pitchFamily="34" charset="0"/>
              </a:rPr>
            </a:br>
            <a:endParaRPr lang="en-IN" dirty="0"/>
          </a:p>
        </p:txBody>
      </p:sp>
      <p:sp>
        <p:nvSpPr>
          <p:cNvPr id="3" name="Slide Number Placeholder 2">
            <a:extLst>
              <a:ext uri="{FF2B5EF4-FFF2-40B4-BE49-F238E27FC236}">
                <a16:creationId xmlns:a16="http://schemas.microsoft.com/office/drawing/2014/main" id="{BF0F5FA6-13EC-4BF3-841F-488D3F84D99B}"/>
              </a:ext>
            </a:extLst>
          </p:cNvPr>
          <p:cNvSpPr>
            <a:spLocks noGrp="1"/>
          </p:cNvSpPr>
          <p:nvPr>
            <p:ph type="sldNum" sz="quarter" idx="12"/>
          </p:nvPr>
        </p:nvSpPr>
        <p:spPr/>
        <p:txBody>
          <a:bodyPr/>
          <a:lstStyle/>
          <a:p>
            <a:fld id="{8D0AFDD5-844D-364D-8AEC-50CF4D36D55D}" type="slidenum">
              <a:rPr lang="en-US" noProof="0" smtClean="0"/>
              <a:t>31</a:t>
            </a:fld>
            <a:endParaRPr lang="en-US" noProof="0"/>
          </a:p>
        </p:txBody>
      </p:sp>
      <p:sp>
        <p:nvSpPr>
          <p:cNvPr id="4" name="Footer Placeholder 3">
            <a:extLst>
              <a:ext uri="{FF2B5EF4-FFF2-40B4-BE49-F238E27FC236}">
                <a16:creationId xmlns:a16="http://schemas.microsoft.com/office/drawing/2014/main" id="{13A21DD1-3C06-73FC-E7B6-E2D4C4D6AABB}"/>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02DED759-1324-632C-CA3B-C413D3CFDE58}"/>
              </a:ext>
            </a:extLst>
          </p:cNvPr>
          <p:cNvSpPr>
            <a:spLocks noGrp="1"/>
          </p:cNvSpPr>
          <p:nvPr>
            <p:ph type="dt" sz="half" idx="10"/>
          </p:nvPr>
        </p:nvSpPr>
        <p:spPr/>
        <p:txBody>
          <a:bodyPr/>
          <a:lstStyle/>
          <a:p>
            <a:r>
              <a:rPr lang="en-US" noProof="0"/>
              <a:t>20XX</a:t>
            </a:r>
          </a:p>
        </p:txBody>
      </p:sp>
      <p:pic>
        <p:nvPicPr>
          <p:cNvPr id="6" name="Picture 5">
            <a:extLst>
              <a:ext uri="{FF2B5EF4-FFF2-40B4-BE49-F238E27FC236}">
                <a16:creationId xmlns:a16="http://schemas.microsoft.com/office/drawing/2014/main" id="{9BD86AC5-2647-A27A-65B7-FBD6E1C23BD8}"/>
              </a:ext>
            </a:extLst>
          </p:cNvPr>
          <p:cNvPicPr>
            <a:picLocks noChangeAspect="1"/>
          </p:cNvPicPr>
          <p:nvPr/>
        </p:nvPicPr>
        <p:blipFill>
          <a:blip r:embed="rId2"/>
          <a:stretch>
            <a:fillRect/>
          </a:stretch>
        </p:blipFill>
        <p:spPr>
          <a:xfrm>
            <a:off x="838201" y="1527048"/>
            <a:ext cx="10431024" cy="3959352"/>
          </a:xfrm>
          <a:prstGeom prst="rect">
            <a:avLst/>
          </a:prstGeom>
        </p:spPr>
      </p:pic>
      <p:sp>
        <p:nvSpPr>
          <p:cNvPr id="8" name="TextBox 7">
            <a:extLst>
              <a:ext uri="{FF2B5EF4-FFF2-40B4-BE49-F238E27FC236}">
                <a16:creationId xmlns:a16="http://schemas.microsoft.com/office/drawing/2014/main" id="{B18F57EE-0A2D-7188-0E5D-E99519DB4C5D}"/>
              </a:ext>
            </a:extLst>
          </p:cNvPr>
          <p:cNvSpPr txBox="1"/>
          <p:nvPr/>
        </p:nvSpPr>
        <p:spPr>
          <a:xfrm>
            <a:off x="838201" y="5798527"/>
            <a:ext cx="10431024" cy="369332"/>
          </a:xfrm>
          <a:prstGeom prst="rect">
            <a:avLst/>
          </a:prstGeom>
          <a:noFill/>
        </p:spPr>
        <p:txBody>
          <a:bodyPr wrap="square">
            <a:spAutoFit/>
          </a:bodyPr>
          <a:lstStyle/>
          <a:p>
            <a:r>
              <a:rPr lang="en-US" dirty="0"/>
              <a:t>Hotels having refundable policy are having higher ADR where as hotel with no-refund policy are charging less.</a:t>
            </a:r>
            <a:endParaRPr lang="en-IN" dirty="0"/>
          </a:p>
        </p:txBody>
      </p:sp>
    </p:spTree>
    <p:extLst>
      <p:ext uri="{BB962C8B-B14F-4D97-AF65-F5344CB8AC3E}">
        <p14:creationId xmlns:p14="http://schemas.microsoft.com/office/powerpoint/2010/main" val="846590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CC4B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859D7-6406-5841-D942-2D08B7C72F1A}"/>
              </a:ext>
            </a:extLst>
          </p:cNvPr>
          <p:cNvSpPr>
            <a:spLocks noGrp="1"/>
          </p:cNvSpPr>
          <p:nvPr>
            <p:ph type="title"/>
          </p:nvPr>
        </p:nvSpPr>
        <p:spPr/>
        <p:txBody>
          <a:bodyPr/>
          <a:lstStyle/>
          <a:p>
            <a:r>
              <a:rPr lang="en-IN" sz="3600" dirty="0">
                <a:effectLst/>
                <a:ea typeface="Calibri" panose="020F0502020204030204" pitchFamily="34" charset="0"/>
              </a:rPr>
              <a:t>Analysis based on Meal</a:t>
            </a:r>
            <a:endParaRPr lang="en-IN" sz="3600" dirty="0"/>
          </a:p>
        </p:txBody>
      </p:sp>
      <p:sp>
        <p:nvSpPr>
          <p:cNvPr id="3" name="Slide Number Placeholder 2">
            <a:extLst>
              <a:ext uri="{FF2B5EF4-FFF2-40B4-BE49-F238E27FC236}">
                <a16:creationId xmlns:a16="http://schemas.microsoft.com/office/drawing/2014/main" id="{5264C6AE-695D-8D39-9F5F-B588BF1D6201}"/>
              </a:ext>
            </a:extLst>
          </p:cNvPr>
          <p:cNvSpPr>
            <a:spLocks noGrp="1"/>
          </p:cNvSpPr>
          <p:nvPr>
            <p:ph type="sldNum" sz="quarter" idx="12"/>
          </p:nvPr>
        </p:nvSpPr>
        <p:spPr/>
        <p:txBody>
          <a:bodyPr/>
          <a:lstStyle/>
          <a:p>
            <a:fld id="{8D0AFDD5-844D-364D-8AEC-50CF4D36D55D}" type="slidenum">
              <a:rPr lang="en-US" noProof="0" smtClean="0"/>
              <a:t>32</a:t>
            </a:fld>
            <a:endParaRPr lang="en-US" noProof="0"/>
          </a:p>
        </p:txBody>
      </p:sp>
      <p:sp>
        <p:nvSpPr>
          <p:cNvPr id="4" name="Footer Placeholder 3">
            <a:extLst>
              <a:ext uri="{FF2B5EF4-FFF2-40B4-BE49-F238E27FC236}">
                <a16:creationId xmlns:a16="http://schemas.microsoft.com/office/drawing/2014/main" id="{7DEEA8E1-7AEC-87A8-3EF7-4C78A4729E3E}"/>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500C543C-3AA8-3910-7A83-A6EDF2C7B02E}"/>
              </a:ext>
            </a:extLst>
          </p:cNvPr>
          <p:cNvSpPr>
            <a:spLocks noGrp="1"/>
          </p:cNvSpPr>
          <p:nvPr>
            <p:ph type="dt" sz="half" idx="10"/>
          </p:nvPr>
        </p:nvSpPr>
        <p:spPr/>
        <p:txBody>
          <a:bodyPr/>
          <a:lstStyle/>
          <a:p>
            <a:r>
              <a:rPr lang="en-US" noProof="0"/>
              <a:t>20XX</a:t>
            </a:r>
          </a:p>
        </p:txBody>
      </p:sp>
      <p:pic>
        <p:nvPicPr>
          <p:cNvPr id="6" name="Picture 5">
            <a:extLst>
              <a:ext uri="{FF2B5EF4-FFF2-40B4-BE49-F238E27FC236}">
                <a16:creationId xmlns:a16="http://schemas.microsoft.com/office/drawing/2014/main" id="{9E587F66-4F4E-31E6-7A08-F2C3DE2D0F85}"/>
              </a:ext>
            </a:extLst>
          </p:cNvPr>
          <p:cNvPicPr>
            <a:picLocks noChangeAspect="1"/>
          </p:cNvPicPr>
          <p:nvPr/>
        </p:nvPicPr>
        <p:blipFill>
          <a:blip r:embed="rId2"/>
          <a:stretch>
            <a:fillRect/>
          </a:stretch>
        </p:blipFill>
        <p:spPr>
          <a:xfrm>
            <a:off x="838200" y="1527048"/>
            <a:ext cx="10431025" cy="3986246"/>
          </a:xfrm>
          <a:prstGeom prst="rect">
            <a:avLst/>
          </a:prstGeom>
        </p:spPr>
      </p:pic>
      <p:sp>
        <p:nvSpPr>
          <p:cNvPr id="8" name="TextBox 7">
            <a:extLst>
              <a:ext uri="{FF2B5EF4-FFF2-40B4-BE49-F238E27FC236}">
                <a16:creationId xmlns:a16="http://schemas.microsoft.com/office/drawing/2014/main" id="{D3C1C947-5863-BB5D-E4B0-20B1E607EFC8}"/>
              </a:ext>
            </a:extLst>
          </p:cNvPr>
          <p:cNvSpPr txBox="1"/>
          <p:nvPr/>
        </p:nvSpPr>
        <p:spPr>
          <a:xfrm>
            <a:off x="835133" y="5802082"/>
            <a:ext cx="10434092" cy="369332"/>
          </a:xfrm>
          <a:prstGeom prst="rect">
            <a:avLst/>
          </a:prstGeom>
          <a:noFill/>
        </p:spPr>
        <p:txBody>
          <a:bodyPr wrap="square">
            <a:spAutoFit/>
          </a:bodyPr>
          <a:lstStyle/>
          <a:p>
            <a:r>
              <a:rPr lang="en-US" dirty="0"/>
              <a:t>77% of the people prefer BB (bed &amp; breakfast) meal type in both the hotel type. </a:t>
            </a:r>
            <a:endParaRPr lang="en-IN" dirty="0"/>
          </a:p>
        </p:txBody>
      </p:sp>
    </p:spTree>
    <p:extLst>
      <p:ext uri="{BB962C8B-B14F-4D97-AF65-F5344CB8AC3E}">
        <p14:creationId xmlns:p14="http://schemas.microsoft.com/office/powerpoint/2010/main" val="3043617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CC4B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94CC-0761-4DDE-F466-688C68EF0290}"/>
              </a:ext>
            </a:extLst>
          </p:cNvPr>
          <p:cNvSpPr>
            <a:spLocks noGrp="1"/>
          </p:cNvSpPr>
          <p:nvPr>
            <p:ph type="title"/>
          </p:nvPr>
        </p:nvSpPr>
        <p:spPr/>
        <p:txBody>
          <a:bodyPr/>
          <a:lstStyle/>
          <a:p>
            <a:r>
              <a:rPr lang="en-IN" sz="3600" dirty="0"/>
              <a:t>Analysis based on Country</a:t>
            </a:r>
          </a:p>
        </p:txBody>
      </p:sp>
      <p:sp>
        <p:nvSpPr>
          <p:cNvPr id="3" name="Slide Number Placeholder 2">
            <a:extLst>
              <a:ext uri="{FF2B5EF4-FFF2-40B4-BE49-F238E27FC236}">
                <a16:creationId xmlns:a16="http://schemas.microsoft.com/office/drawing/2014/main" id="{C1979A2A-A359-0AEA-55B9-9891AB99D176}"/>
              </a:ext>
            </a:extLst>
          </p:cNvPr>
          <p:cNvSpPr>
            <a:spLocks noGrp="1"/>
          </p:cNvSpPr>
          <p:nvPr>
            <p:ph type="sldNum" sz="quarter" idx="12"/>
          </p:nvPr>
        </p:nvSpPr>
        <p:spPr/>
        <p:txBody>
          <a:bodyPr/>
          <a:lstStyle/>
          <a:p>
            <a:fld id="{8D0AFDD5-844D-364D-8AEC-50CF4D36D55D}" type="slidenum">
              <a:rPr lang="en-US" noProof="0" smtClean="0"/>
              <a:t>33</a:t>
            </a:fld>
            <a:endParaRPr lang="en-US" noProof="0"/>
          </a:p>
        </p:txBody>
      </p:sp>
      <p:sp>
        <p:nvSpPr>
          <p:cNvPr id="4" name="Footer Placeholder 3">
            <a:extLst>
              <a:ext uri="{FF2B5EF4-FFF2-40B4-BE49-F238E27FC236}">
                <a16:creationId xmlns:a16="http://schemas.microsoft.com/office/drawing/2014/main" id="{DDB0C2A7-F377-14FD-20E9-9BADEF133BF0}"/>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29E168D5-94FD-6B63-8FA3-29D39A6ECCF8}"/>
              </a:ext>
            </a:extLst>
          </p:cNvPr>
          <p:cNvSpPr>
            <a:spLocks noGrp="1"/>
          </p:cNvSpPr>
          <p:nvPr>
            <p:ph type="dt" sz="half" idx="10"/>
          </p:nvPr>
        </p:nvSpPr>
        <p:spPr/>
        <p:txBody>
          <a:bodyPr/>
          <a:lstStyle/>
          <a:p>
            <a:r>
              <a:rPr lang="en-US" noProof="0"/>
              <a:t>20XX</a:t>
            </a:r>
          </a:p>
        </p:txBody>
      </p:sp>
      <p:pic>
        <p:nvPicPr>
          <p:cNvPr id="6" name="Picture 5">
            <a:extLst>
              <a:ext uri="{FF2B5EF4-FFF2-40B4-BE49-F238E27FC236}">
                <a16:creationId xmlns:a16="http://schemas.microsoft.com/office/drawing/2014/main" id="{467ACC82-1320-9F03-F4B3-48FADF0DA068}"/>
              </a:ext>
            </a:extLst>
          </p:cNvPr>
          <p:cNvPicPr>
            <a:picLocks noChangeAspect="1"/>
          </p:cNvPicPr>
          <p:nvPr/>
        </p:nvPicPr>
        <p:blipFill>
          <a:blip r:embed="rId2"/>
          <a:stretch>
            <a:fillRect/>
          </a:stretch>
        </p:blipFill>
        <p:spPr>
          <a:xfrm>
            <a:off x="466164" y="1631576"/>
            <a:ext cx="11268635" cy="4329953"/>
          </a:xfrm>
          <a:prstGeom prst="rect">
            <a:avLst/>
          </a:prstGeom>
        </p:spPr>
      </p:pic>
    </p:spTree>
    <p:extLst>
      <p:ext uri="{BB962C8B-B14F-4D97-AF65-F5344CB8AC3E}">
        <p14:creationId xmlns:p14="http://schemas.microsoft.com/office/powerpoint/2010/main" val="2091274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E0AFD8-14CC-D1A0-BD5E-7F2E441091A6}"/>
              </a:ext>
            </a:extLst>
          </p:cNvPr>
          <p:cNvSpPr>
            <a:spLocks noGrp="1"/>
          </p:cNvSpPr>
          <p:nvPr>
            <p:ph idx="1"/>
          </p:nvPr>
        </p:nvSpPr>
        <p:spPr>
          <a:xfrm flipV="1">
            <a:off x="421341" y="2055717"/>
            <a:ext cx="3558988" cy="308744"/>
          </a:xfrm>
        </p:spPr>
        <p:txBody>
          <a:bodyPr/>
          <a:lstStyle/>
          <a:p>
            <a:endParaRPr lang="en-IN" dirty="0"/>
          </a:p>
        </p:txBody>
      </p:sp>
      <p:sp>
        <p:nvSpPr>
          <p:cNvPr id="5" name="Slide Number Placeholder 4">
            <a:extLst>
              <a:ext uri="{FF2B5EF4-FFF2-40B4-BE49-F238E27FC236}">
                <a16:creationId xmlns:a16="http://schemas.microsoft.com/office/drawing/2014/main" id="{17965C9B-0E27-3479-0196-F717F1B1980F}"/>
              </a:ext>
            </a:extLst>
          </p:cNvPr>
          <p:cNvSpPr>
            <a:spLocks noGrp="1"/>
          </p:cNvSpPr>
          <p:nvPr>
            <p:ph type="sldNum" sz="quarter" idx="12"/>
          </p:nvPr>
        </p:nvSpPr>
        <p:spPr/>
        <p:txBody>
          <a:bodyPr/>
          <a:lstStyle/>
          <a:p>
            <a:fld id="{8D0AFDD5-844D-364D-8AEC-50CF4D36D55D}" type="slidenum">
              <a:rPr lang="en-US" noProof="0" smtClean="0"/>
              <a:pPr/>
              <a:t>34</a:t>
            </a:fld>
            <a:endParaRPr lang="en-US" noProof="0"/>
          </a:p>
        </p:txBody>
      </p:sp>
      <p:pic>
        <p:nvPicPr>
          <p:cNvPr id="6" name="Picture 5">
            <a:extLst>
              <a:ext uri="{FF2B5EF4-FFF2-40B4-BE49-F238E27FC236}">
                <a16:creationId xmlns:a16="http://schemas.microsoft.com/office/drawing/2014/main" id="{9A7D4850-B851-8F0D-E740-A4F76A601C4F}"/>
              </a:ext>
            </a:extLst>
          </p:cNvPr>
          <p:cNvPicPr>
            <a:picLocks noChangeAspect="1"/>
          </p:cNvPicPr>
          <p:nvPr/>
        </p:nvPicPr>
        <p:blipFill>
          <a:blip r:embed="rId2"/>
          <a:stretch>
            <a:fillRect/>
          </a:stretch>
        </p:blipFill>
        <p:spPr>
          <a:xfrm>
            <a:off x="0" y="0"/>
            <a:ext cx="4352544" cy="6858000"/>
          </a:xfrm>
          <a:prstGeom prst="rect">
            <a:avLst/>
          </a:prstGeom>
        </p:spPr>
      </p:pic>
      <p:pic>
        <p:nvPicPr>
          <p:cNvPr id="7" name="Picture 6">
            <a:extLst>
              <a:ext uri="{FF2B5EF4-FFF2-40B4-BE49-F238E27FC236}">
                <a16:creationId xmlns:a16="http://schemas.microsoft.com/office/drawing/2014/main" id="{41D8A220-9BF5-5AC3-04F6-0363BBBDC0A7}"/>
              </a:ext>
            </a:extLst>
          </p:cNvPr>
          <p:cNvPicPr>
            <a:picLocks noChangeAspect="1"/>
          </p:cNvPicPr>
          <p:nvPr/>
        </p:nvPicPr>
        <p:blipFill>
          <a:blip r:embed="rId3"/>
          <a:stretch>
            <a:fillRect/>
          </a:stretch>
        </p:blipFill>
        <p:spPr>
          <a:xfrm>
            <a:off x="5221749" y="896471"/>
            <a:ext cx="6055851" cy="4858870"/>
          </a:xfrm>
          <a:prstGeom prst="rect">
            <a:avLst/>
          </a:prstGeom>
        </p:spPr>
      </p:pic>
      <p:pic>
        <p:nvPicPr>
          <p:cNvPr id="8" name="Picture 7">
            <a:extLst>
              <a:ext uri="{FF2B5EF4-FFF2-40B4-BE49-F238E27FC236}">
                <a16:creationId xmlns:a16="http://schemas.microsoft.com/office/drawing/2014/main" id="{82F1F334-6E7D-01CC-677E-74E57D9132DA}"/>
              </a:ext>
            </a:extLst>
          </p:cNvPr>
          <p:cNvPicPr>
            <a:picLocks noChangeAspect="1"/>
          </p:cNvPicPr>
          <p:nvPr/>
        </p:nvPicPr>
        <p:blipFill>
          <a:blip r:embed="rId4"/>
          <a:stretch>
            <a:fillRect/>
          </a:stretch>
        </p:blipFill>
        <p:spPr>
          <a:xfrm>
            <a:off x="11555506" y="3818969"/>
            <a:ext cx="591299" cy="2176461"/>
          </a:xfrm>
          <a:prstGeom prst="rect">
            <a:avLst/>
          </a:prstGeom>
        </p:spPr>
      </p:pic>
      <p:sp>
        <p:nvSpPr>
          <p:cNvPr id="10" name="TextBox 9">
            <a:extLst>
              <a:ext uri="{FF2B5EF4-FFF2-40B4-BE49-F238E27FC236}">
                <a16:creationId xmlns:a16="http://schemas.microsoft.com/office/drawing/2014/main" id="{EB025736-E751-FB45-8F6B-B7D667A2D752}"/>
              </a:ext>
            </a:extLst>
          </p:cNvPr>
          <p:cNvSpPr txBox="1"/>
          <p:nvPr/>
        </p:nvSpPr>
        <p:spPr>
          <a:xfrm>
            <a:off x="45195" y="2210089"/>
            <a:ext cx="4352544" cy="2031325"/>
          </a:xfrm>
          <a:prstGeom prst="rect">
            <a:avLst/>
          </a:prstGeom>
          <a:noFill/>
        </p:spPr>
        <p:txBody>
          <a:bodyPr wrap="square">
            <a:spAutoFit/>
          </a:bodyPr>
          <a:lstStyle/>
          <a:p>
            <a:r>
              <a:rPr lang="en-US" dirty="0"/>
              <a:t>● We have a huge number of visitors from western Europe namely Portugal, France, UK and same countries generate highest revenue.</a:t>
            </a:r>
          </a:p>
          <a:p>
            <a:endParaRPr lang="en-US" dirty="0"/>
          </a:p>
          <a:p>
            <a:r>
              <a:rPr lang="en-US" dirty="0"/>
              <a:t>● European and South-East Asian countries have           the highest ADR and African countries have lowest ADR.</a:t>
            </a:r>
            <a:endParaRPr lang="en-IN" dirty="0"/>
          </a:p>
        </p:txBody>
      </p:sp>
    </p:spTree>
    <p:extLst>
      <p:ext uri="{BB962C8B-B14F-4D97-AF65-F5344CB8AC3E}">
        <p14:creationId xmlns:p14="http://schemas.microsoft.com/office/powerpoint/2010/main" val="1425795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CC4B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A8DD5-3E1B-21D3-C083-3DD9761F842F}"/>
              </a:ext>
            </a:extLst>
          </p:cNvPr>
          <p:cNvSpPr>
            <a:spLocks noGrp="1"/>
          </p:cNvSpPr>
          <p:nvPr>
            <p:ph type="title"/>
          </p:nvPr>
        </p:nvSpPr>
        <p:spPr/>
        <p:txBody>
          <a:bodyPr/>
          <a:lstStyle/>
          <a:p>
            <a:r>
              <a:rPr lang="en-IN" sz="3200" dirty="0">
                <a:effectLst/>
                <a:ea typeface="Calibri" panose="020F0502020204030204" pitchFamily="34" charset="0"/>
              </a:rPr>
              <a:t>Car parking and Repeated customers insights</a:t>
            </a:r>
            <a:br>
              <a:rPr lang="en-IN" sz="1800" dirty="0">
                <a:solidFill>
                  <a:srgbClr val="000000"/>
                </a:solidFill>
                <a:effectLst/>
                <a:latin typeface="Calibri" panose="020F0502020204030204" pitchFamily="34" charset="0"/>
                <a:ea typeface="Calibri" panose="020F0502020204030204" pitchFamily="34" charset="0"/>
              </a:rPr>
            </a:br>
            <a:endParaRPr lang="en-IN" dirty="0"/>
          </a:p>
        </p:txBody>
      </p:sp>
      <p:sp>
        <p:nvSpPr>
          <p:cNvPr id="3" name="Slide Number Placeholder 2">
            <a:extLst>
              <a:ext uri="{FF2B5EF4-FFF2-40B4-BE49-F238E27FC236}">
                <a16:creationId xmlns:a16="http://schemas.microsoft.com/office/drawing/2014/main" id="{5E138838-568A-F1C0-8D23-39A77530DCBF}"/>
              </a:ext>
            </a:extLst>
          </p:cNvPr>
          <p:cNvSpPr>
            <a:spLocks noGrp="1"/>
          </p:cNvSpPr>
          <p:nvPr>
            <p:ph type="sldNum" sz="quarter" idx="12"/>
          </p:nvPr>
        </p:nvSpPr>
        <p:spPr/>
        <p:txBody>
          <a:bodyPr/>
          <a:lstStyle/>
          <a:p>
            <a:fld id="{8D0AFDD5-844D-364D-8AEC-50CF4D36D55D}" type="slidenum">
              <a:rPr lang="en-US" noProof="0" smtClean="0"/>
              <a:t>35</a:t>
            </a:fld>
            <a:endParaRPr lang="en-US" noProof="0"/>
          </a:p>
        </p:txBody>
      </p:sp>
      <p:sp>
        <p:nvSpPr>
          <p:cNvPr id="4" name="Footer Placeholder 3">
            <a:extLst>
              <a:ext uri="{FF2B5EF4-FFF2-40B4-BE49-F238E27FC236}">
                <a16:creationId xmlns:a16="http://schemas.microsoft.com/office/drawing/2014/main" id="{FF5D8736-562E-C816-3982-DB72BB315322}"/>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F3D9E2E7-08CE-A8B7-7CAC-50CCA2F295F1}"/>
              </a:ext>
            </a:extLst>
          </p:cNvPr>
          <p:cNvSpPr>
            <a:spLocks noGrp="1"/>
          </p:cNvSpPr>
          <p:nvPr>
            <p:ph type="dt" sz="half" idx="10"/>
          </p:nvPr>
        </p:nvSpPr>
        <p:spPr/>
        <p:txBody>
          <a:bodyPr/>
          <a:lstStyle/>
          <a:p>
            <a:r>
              <a:rPr lang="en-US" noProof="0"/>
              <a:t>20XX</a:t>
            </a:r>
          </a:p>
        </p:txBody>
      </p:sp>
      <p:pic>
        <p:nvPicPr>
          <p:cNvPr id="6" name="Picture 5">
            <a:extLst>
              <a:ext uri="{FF2B5EF4-FFF2-40B4-BE49-F238E27FC236}">
                <a16:creationId xmlns:a16="http://schemas.microsoft.com/office/drawing/2014/main" id="{68475667-31BA-83F0-8D4A-AC406DA9C135}"/>
              </a:ext>
            </a:extLst>
          </p:cNvPr>
          <p:cNvPicPr>
            <a:picLocks noChangeAspect="1"/>
          </p:cNvPicPr>
          <p:nvPr/>
        </p:nvPicPr>
        <p:blipFill>
          <a:blip r:embed="rId2"/>
          <a:stretch>
            <a:fillRect/>
          </a:stretch>
        </p:blipFill>
        <p:spPr>
          <a:xfrm>
            <a:off x="491102" y="1545172"/>
            <a:ext cx="11189910" cy="3860546"/>
          </a:xfrm>
          <a:prstGeom prst="rect">
            <a:avLst/>
          </a:prstGeom>
        </p:spPr>
      </p:pic>
      <p:sp>
        <p:nvSpPr>
          <p:cNvPr id="8" name="TextBox 7">
            <a:extLst>
              <a:ext uri="{FF2B5EF4-FFF2-40B4-BE49-F238E27FC236}">
                <a16:creationId xmlns:a16="http://schemas.microsoft.com/office/drawing/2014/main" id="{FDC199D9-4547-80D9-065A-09FB113C5B84}"/>
              </a:ext>
            </a:extLst>
          </p:cNvPr>
          <p:cNvSpPr txBox="1"/>
          <p:nvPr/>
        </p:nvSpPr>
        <p:spPr>
          <a:xfrm>
            <a:off x="501045" y="5815653"/>
            <a:ext cx="11189909" cy="369332"/>
          </a:xfrm>
          <a:prstGeom prst="rect">
            <a:avLst/>
          </a:prstGeom>
          <a:noFill/>
        </p:spPr>
        <p:txBody>
          <a:bodyPr wrap="square">
            <a:spAutoFit/>
          </a:bodyPr>
          <a:lstStyle/>
          <a:p>
            <a:r>
              <a:rPr lang="en-US" dirty="0"/>
              <a:t>About 94% of people don't require the car Major share </a:t>
            </a:r>
            <a:r>
              <a:rPr lang="en-US" dirty="0" err="1"/>
              <a:t>i.e</a:t>
            </a:r>
            <a:r>
              <a:rPr lang="en-US" dirty="0"/>
              <a:t> Approx 97% are new customers. parking spaces while booking hotel.</a:t>
            </a:r>
            <a:endParaRPr lang="en-IN" dirty="0"/>
          </a:p>
        </p:txBody>
      </p:sp>
    </p:spTree>
    <p:extLst>
      <p:ext uri="{BB962C8B-B14F-4D97-AF65-F5344CB8AC3E}">
        <p14:creationId xmlns:p14="http://schemas.microsoft.com/office/powerpoint/2010/main" val="1006144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6C9D116-552C-ECC5-7D79-C54A2B9BF5A0}"/>
              </a:ext>
            </a:extLst>
          </p:cNvPr>
          <p:cNvSpPr txBox="1"/>
          <p:nvPr/>
        </p:nvSpPr>
        <p:spPr>
          <a:xfrm>
            <a:off x="3724835" y="17040"/>
            <a:ext cx="4742329" cy="646331"/>
          </a:xfrm>
          <a:prstGeom prst="rect">
            <a:avLst/>
          </a:prstGeom>
          <a:noFill/>
        </p:spPr>
        <p:txBody>
          <a:bodyPr wrap="square">
            <a:spAutoFit/>
          </a:bodyPr>
          <a:lstStyle/>
          <a:p>
            <a:pPr algn="ctr"/>
            <a:r>
              <a:rPr lang="en-IN" sz="3600" dirty="0">
                <a:latin typeface="+mj-lt"/>
              </a:rPr>
              <a:t>Observations</a:t>
            </a:r>
          </a:p>
        </p:txBody>
      </p:sp>
      <p:sp>
        <p:nvSpPr>
          <p:cNvPr id="8" name="TextBox 7">
            <a:extLst>
              <a:ext uri="{FF2B5EF4-FFF2-40B4-BE49-F238E27FC236}">
                <a16:creationId xmlns:a16="http://schemas.microsoft.com/office/drawing/2014/main" id="{7489F234-61A3-7637-FAF3-12837E14ECD4}"/>
              </a:ext>
            </a:extLst>
          </p:cNvPr>
          <p:cNvSpPr txBox="1"/>
          <p:nvPr/>
        </p:nvSpPr>
        <p:spPr>
          <a:xfrm>
            <a:off x="1084730" y="1044110"/>
            <a:ext cx="9780494" cy="2862322"/>
          </a:xfrm>
          <a:prstGeom prst="rect">
            <a:avLst/>
          </a:prstGeom>
          <a:noFill/>
        </p:spPr>
        <p:txBody>
          <a:bodyPr wrap="square">
            <a:spAutoFit/>
          </a:bodyPr>
          <a:lstStyle/>
          <a:p>
            <a:r>
              <a:rPr lang="en-US" dirty="0"/>
              <a:t>➢ Since the bookings are double for City hotel but revenue difference is less so Resort hotels are more expensive as compared to City hotels.</a:t>
            </a:r>
          </a:p>
          <a:p>
            <a:r>
              <a:rPr lang="en-US" dirty="0"/>
              <a:t>➢ People prefer city hotels for shorter stay and resort hotels for longer stay.</a:t>
            </a:r>
          </a:p>
          <a:p>
            <a:r>
              <a:rPr lang="en-US" dirty="0"/>
              <a:t>➢ Best time to book a resort hotel is from October to April and best time to book a City hotel is from November to</a:t>
            </a:r>
          </a:p>
          <a:p>
            <a:r>
              <a:rPr lang="en-US" dirty="0"/>
              <a:t>March as we are getting lower ADR in this period.</a:t>
            </a:r>
          </a:p>
          <a:p>
            <a:r>
              <a:rPr lang="en-US" dirty="0"/>
              <a:t>➢ Maximum number of bookings and cancellations are done in the month of August. Both hotel types are getting</a:t>
            </a:r>
          </a:p>
          <a:p>
            <a:r>
              <a:rPr lang="en-US" dirty="0"/>
              <a:t>higher revenue between June to September as ADR is high in this period.</a:t>
            </a:r>
          </a:p>
          <a:p>
            <a:r>
              <a:rPr lang="en-US" dirty="0"/>
              <a:t>➢ Hotel bookings and cancellations are highest in year 2016.</a:t>
            </a:r>
          </a:p>
          <a:p>
            <a:r>
              <a:rPr lang="en-US" dirty="0"/>
              <a:t>➢ As lead time and total stays increases ADR decreases. This means customers can get a better deal, when they book a hotel in advance, or stays for a longer duration.</a:t>
            </a:r>
          </a:p>
        </p:txBody>
      </p:sp>
      <p:sp>
        <p:nvSpPr>
          <p:cNvPr id="10" name="TextBox 9">
            <a:extLst>
              <a:ext uri="{FF2B5EF4-FFF2-40B4-BE49-F238E27FC236}">
                <a16:creationId xmlns:a16="http://schemas.microsoft.com/office/drawing/2014/main" id="{9412FE4E-4B4D-9799-E58C-8B1C59FB952C}"/>
              </a:ext>
            </a:extLst>
          </p:cNvPr>
          <p:cNvSpPr txBox="1"/>
          <p:nvPr/>
        </p:nvSpPr>
        <p:spPr>
          <a:xfrm>
            <a:off x="1084730" y="4073168"/>
            <a:ext cx="9780494" cy="1754326"/>
          </a:xfrm>
          <a:prstGeom prst="rect">
            <a:avLst/>
          </a:prstGeom>
          <a:noFill/>
        </p:spPr>
        <p:txBody>
          <a:bodyPr wrap="square">
            <a:spAutoFit/>
          </a:bodyPr>
          <a:lstStyle/>
          <a:p>
            <a:r>
              <a:rPr lang="en-US" dirty="0"/>
              <a:t>➢ Hotels having refundable policy are expensive whereas hotel with no-refund policy are cheaper.</a:t>
            </a:r>
          </a:p>
          <a:p>
            <a:r>
              <a:rPr lang="en-US" dirty="0"/>
              <a:t>➢ Most bookings are done by transient customer types.</a:t>
            </a:r>
          </a:p>
          <a:p>
            <a:r>
              <a:rPr lang="en-US" dirty="0"/>
              <a:t>➢ Majority of the bookings and cancellations are made through Travel agencies (Online/Offline) and Tour Operators</a:t>
            </a:r>
          </a:p>
          <a:p>
            <a:r>
              <a:rPr lang="en-US" dirty="0"/>
              <a:t>➢ Cancellation is more in City hotels as compared to Resort hotels.</a:t>
            </a:r>
          </a:p>
          <a:p>
            <a:r>
              <a:rPr lang="en-US" dirty="0"/>
              <a:t>.</a:t>
            </a:r>
          </a:p>
        </p:txBody>
      </p:sp>
    </p:spTree>
    <p:extLst>
      <p:ext uri="{BB962C8B-B14F-4D97-AF65-F5344CB8AC3E}">
        <p14:creationId xmlns:p14="http://schemas.microsoft.com/office/powerpoint/2010/main" val="3401723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42537BE-53FD-A952-72F8-B99A47B03673}"/>
              </a:ext>
            </a:extLst>
          </p:cNvPr>
          <p:cNvSpPr txBox="1"/>
          <p:nvPr/>
        </p:nvSpPr>
        <p:spPr>
          <a:xfrm>
            <a:off x="1093694" y="1997839"/>
            <a:ext cx="9583270" cy="1754326"/>
          </a:xfrm>
          <a:prstGeom prst="rect">
            <a:avLst/>
          </a:prstGeom>
          <a:noFill/>
        </p:spPr>
        <p:txBody>
          <a:bodyPr wrap="square">
            <a:spAutoFit/>
          </a:bodyPr>
          <a:lstStyle/>
          <a:p>
            <a:r>
              <a:rPr lang="en-US" dirty="0"/>
              <a:t>➢ Every year there is 25-30% cancellation for resort hotels and 40-45% cancellation for city hotels.</a:t>
            </a:r>
          </a:p>
          <a:p>
            <a:r>
              <a:rPr lang="en-US" dirty="0"/>
              <a:t>➢ Chances of cancellation is high when there are no deposits taken by hotels.</a:t>
            </a:r>
          </a:p>
          <a:p>
            <a:r>
              <a:rPr lang="en-US" dirty="0"/>
              <a:t>➢ 77% of the people prefer the BB (bed &amp; breakfast) meal type in both the hotel types.</a:t>
            </a:r>
          </a:p>
          <a:p>
            <a:r>
              <a:rPr lang="en-US" dirty="0"/>
              <a:t>➢ About 94% of people don't require the car parking spaces while booking hotel.</a:t>
            </a:r>
          </a:p>
          <a:p>
            <a:r>
              <a:rPr lang="en-US" dirty="0"/>
              <a:t>➢ City hotels receives more special requests than Resort hotels. Most of the customers don't have special requests.</a:t>
            </a:r>
            <a:endParaRPr lang="en-IN" dirty="0"/>
          </a:p>
        </p:txBody>
      </p:sp>
    </p:spTree>
    <p:extLst>
      <p:ext uri="{BB962C8B-B14F-4D97-AF65-F5344CB8AC3E}">
        <p14:creationId xmlns:p14="http://schemas.microsoft.com/office/powerpoint/2010/main" val="3632242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3659124" y="1166578"/>
            <a:ext cx="4873752" cy="1218035"/>
          </a:xfrm>
        </p:spPr>
        <p:txBody>
          <a:bodyPr/>
          <a:lstStyle/>
          <a:p>
            <a:pPr algn="ctr"/>
            <a:r>
              <a:rPr lang="en-IN" sz="3200" dirty="0">
                <a:effectLst/>
                <a:ea typeface="Calibri" panose="020F0502020204030204" pitchFamily="34" charset="0"/>
              </a:rPr>
              <a:t>Conclusion</a:t>
            </a:r>
            <a:br>
              <a:rPr lang="en-IN" sz="1800" b="1" dirty="0">
                <a:solidFill>
                  <a:srgbClr val="CC0000"/>
                </a:solidFill>
                <a:effectLst/>
                <a:latin typeface="Calibri" panose="020F0502020204030204" pitchFamily="34" charset="0"/>
                <a:ea typeface="Calibri" panose="020F0502020204030204" pitchFamily="34" charset="0"/>
              </a:rPr>
            </a:br>
            <a:endParaRPr lang="en-US" dirty="0"/>
          </a:p>
        </p:txBody>
      </p:sp>
      <p:sp>
        <p:nvSpPr>
          <p:cNvPr id="5" name="Subtitle 4">
            <a:extLst>
              <a:ext uri="{FF2B5EF4-FFF2-40B4-BE49-F238E27FC236}">
                <a16:creationId xmlns:a16="http://schemas.microsoft.com/office/drawing/2014/main" id="{52C5A042-0B30-DF6F-586C-34E885AB0655}"/>
              </a:ext>
            </a:extLst>
          </p:cNvPr>
          <p:cNvSpPr>
            <a:spLocks noGrp="1"/>
          </p:cNvSpPr>
          <p:nvPr>
            <p:ph type="subTitle" idx="1"/>
          </p:nvPr>
        </p:nvSpPr>
        <p:spPr>
          <a:xfrm>
            <a:off x="1299881" y="1972236"/>
            <a:ext cx="9350189" cy="3505200"/>
          </a:xfrm>
        </p:spPr>
        <p:txBody>
          <a:bodyPr/>
          <a:lstStyle/>
          <a:p>
            <a:r>
              <a:rPr lang="en-US" dirty="0"/>
              <a:t>1. Majority of people prefer A-room type so hotels should increase their numbers to get more revenue. </a:t>
            </a:r>
          </a:p>
          <a:p>
            <a:r>
              <a:rPr lang="en-US" dirty="0"/>
              <a:t>2. Chances of cancellation is high when there are no deposits taken by hotels, so hotels should take minimum deposits to minimize the rate of cancellation. </a:t>
            </a:r>
          </a:p>
          <a:p>
            <a:r>
              <a:rPr lang="en-US" dirty="0"/>
              <a:t>3. Transient customers cancels more often but when people book in groups it leads to lesser cancellations, hence hotels should provide some offers focusing transient customers to decrease cancellations. </a:t>
            </a:r>
          </a:p>
          <a:p>
            <a:r>
              <a:rPr lang="en-US" dirty="0"/>
              <a:t>4. Maximum number of bookings are in the month May to August, so hotels should provide exciting deal to customers to increase their booking in off season. </a:t>
            </a:r>
          </a:p>
          <a:p>
            <a:r>
              <a:rPr lang="en-US" dirty="0"/>
              <a:t>5. As hotels are getting less repeated customers so management should take customer’s feedback and improve the hotel facilities to increase the count of their repeated guests. </a:t>
            </a:r>
          </a:p>
          <a:p>
            <a:r>
              <a:rPr lang="en-US" dirty="0"/>
              <a:t>6. We have a huge number of visitors from western Europe namely Portugal, France, UK and same countries generate highest revenue. So marketing teams should target these countries to get more customers.</a:t>
            </a:r>
            <a:endParaRPr lang="en-IN" dirty="0"/>
          </a:p>
        </p:txBody>
      </p:sp>
    </p:spTree>
    <p:extLst>
      <p:ext uri="{BB962C8B-B14F-4D97-AF65-F5344CB8AC3E}">
        <p14:creationId xmlns:p14="http://schemas.microsoft.com/office/powerpoint/2010/main" val="2397583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4D84BE-7105-4EE4-BD7F-9BF56CA4E521}"/>
              </a:ext>
            </a:extLst>
          </p:cNvPr>
          <p:cNvPicPr>
            <a:picLocks noChangeAspect="1"/>
          </p:cNvPicPr>
          <p:nvPr/>
        </p:nvPicPr>
        <p:blipFill>
          <a:blip r:embed="rId2"/>
          <a:stretch>
            <a:fillRect/>
          </a:stretch>
        </p:blipFill>
        <p:spPr>
          <a:xfrm>
            <a:off x="860612" y="797859"/>
            <a:ext cx="10210800" cy="4948518"/>
          </a:xfrm>
          <a:prstGeom prst="rect">
            <a:avLst/>
          </a:prstGeom>
        </p:spPr>
      </p:pic>
    </p:spTree>
    <p:extLst>
      <p:ext uri="{BB962C8B-B14F-4D97-AF65-F5344CB8AC3E}">
        <p14:creationId xmlns:p14="http://schemas.microsoft.com/office/powerpoint/2010/main" val="1102620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E176CCE-2B54-D0B8-801A-814D9BE474BF}"/>
              </a:ext>
            </a:extLst>
          </p:cNvPr>
          <p:cNvSpPr>
            <a:spLocks noGrp="1"/>
          </p:cNvSpPr>
          <p:nvPr>
            <p:ph idx="1"/>
          </p:nvPr>
        </p:nvSpPr>
        <p:spPr>
          <a:xfrm>
            <a:off x="1389888" y="2061882"/>
            <a:ext cx="5010912" cy="3122766"/>
          </a:xfrm>
        </p:spPr>
        <p:txBody>
          <a:bodyPr/>
          <a:lstStyle/>
          <a:p>
            <a:r>
              <a:rPr lang="en-US" dirty="0"/>
              <a:t>By the end we will conclude the study with following insights:- ● Best time for booking </a:t>
            </a:r>
          </a:p>
          <a:p>
            <a:r>
              <a:rPr lang="en-US" dirty="0"/>
              <a:t>● Optimal duration of stay </a:t>
            </a:r>
          </a:p>
          <a:p>
            <a:r>
              <a:rPr lang="en-US" dirty="0"/>
              <a:t>● Distribution Segment and market segments to be focused to                 increase revenue </a:t>
            </a:r>
          </a:p>
          <a:p>
            <a:r>
              <a:rPr lang="en-US" dirty="0"/>
              <a:t>● Factors leading to cancellation which affects the revenue. </a:t>
            </a:r>
          </a:p>
          <a:p>
            <a:r>
              <a:rPr lang="en-US" dirty="0"/>
              <a:t>● Factors like meals, special requests etc. which might affect in the increase of ADR and revenue.</a:t>
            </a:r>
            <a:endParaRPr lang="en-IN" dirty="0"/>
          </a:p>
        </p:txBody>
      </p:sp>
      <p:sp>
        <p:nvSpPr>
          <p:cNvPr id="5" name="Slide Number Placeholder 4">
            <a:extLst>
              <a:ext uri="{FF2B5EF4-FFF2-40B4-BE49-F238E27FC236}">
                <a16:creationId xmlns:a16="http://schemas.microsoft.com/office/drawing/2014/main" id="{A47A53B5-766F-F902-3A21-61CC0C58454C}"/>
              </a:ext>
            </a:extLst>
          </p:cNvPr>
          <p:cNvSpPr>
            <a:spLocks noGrp="1"/>
          </p:cNvSpPr>
          <p:nvPr>
            <p:ph type="sldNum" sz="quarter" idx="12"/>
          </p:nvPr>
        </p:nvSpPr>
        <p:spPr/>
        <p:txBody>
          <a:bodyPr/>
          <a:lstStyle/>
          <a:p>
            <a:fld id="{8D0AFDD5-844D-364D-8AEC-50CF4D36D55D}" type="slidenum">
              <a:rPr lang="en-US" noProof="0" smtClean="0"/>
              <a:pPr/>
              <a:t>4</a:t>
            </a:fld>
            <a:endParaRPr lang="en-US" noProof="0"/>
          </a:p>
        </p:txBody>
      </p:sp>
    </p:spTree>
    <p:extLst>
      <p:ext uri="{BB962C8B-B14F-4D97-AF65-F5344CB8AC3E}">
        <p14:creationId xmlns:p14="http://schemas.microsoft.com/office/powerpoint/2010/main" val="3758958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15651-894D-A0FF-FBD2-8CCAFD98FB7E}"/>
              </a:ext>
            </a:extLst>
          </p:cNvPr>
          <p:cNvSpPr>
            <a:spLocks noGrp="1"/>
          </p:cNvSpPr>
          <p:nvPr>
            <p:ph type="title"/>
          </p:nvPr>
        </p:nvSpPr>
        <p:spPr/>
        <p:txBody>
          <a:bodyPr/>
          <a:lstStyle/>
          <a:p>
            <a:r>
              <a:rPr lang="en-IN" dirty="0"/>
              <a:t>Work</a:t>
            </a:r>
            <a:br>
              <a:rPr lang="en-IN" dirty="0"/>
            </a:br>
            <a:r>
              <a:rPr lang="en-IN" dirty="0"/>
              <a:t>flow</a:t>
            </a:r>
          </a:p>
        </p:txBody>
      </p:sp>
      <p:sp>
        <p:nvSpPr>
          <p:cNvPr id="4" name="Text Placeholder 3">
            <a:extLst>
              <a:ext uri="{FF2B5EF4-FFF2-40B4-BE49-F238E27FC236}">
                <a16:creationId xmlns:a16="http://schemas.microsoft.com/office/drawing/2014/main" id="{8B084E8C-F432-ED59-BADD-1ACC1DBF641F}"/>
              </a:ext>
            </a:extLst>
          </p:cNvPr>
          <p:cNvSpPr>
            <a:spLocks noGrp="1"/>
          </p:cNvSpPr>
          <p:nvPr>
            <p:ph type="body" sz="quarter" idx="15"/>
          </p:nvPr>
        </p:nvSpPr>
        <p:spPr>
          <a:xfrm>
            <a:off x="5769864" y="626363"/>
            <a:ext cx="5857360" cy="338328"/>
          </a:xfrm>
        </p:spPr>
        <p:txBody>
          <a:bodyPr/>
          <a:lstStyle/>
          <a:p>
            <a:r>
              <a:rPr lang="en-IN" sz="1800" dirty="0"/>
              <a:t>Problem statement and Collection of raw data</a:t>
            </a:r>
          </a:p>
        </p:txBody>
      </p:sp>
      <p:sp>
        <p:nvSpPr>
          <p:cNvPr id="7" name="Text Placeholder 6">
            <a:extLst>
              <a:ext uri="{FF2B5EF4-FFF2-40B4-BE49-F238E27FC236}">
                <a16:creationId xmlns:a16="http://schemas.microsoft.com/office/drawing/2014/main" id="{36885AE3-80D3-61DB-30B5-692935BC7D13}"/>
              </a:ext>
            </a:extLst>
          </p:cNvPr>
          <p:cNvSpPr>
            <a:spLocks noGrp="1"/>
          </p:cNvSpPr>
          <p:nvPr>
            <p:ph type="body" sz="quarter" idx="16"/>
          </p:nvPr>
        </p:nvSpPr>
        <p:spPr>
          <a:xfrm>
            <a:off x="5769863" y="1878373"/>
            <a:ext cx="5292583" cy="338328"/>
          </a:xfrm>
        </p:spPr>
        <p:txBody>
          <a:bodyPr/>
          <a:lstStyle/>
          <a:p>
            <a:r>
              <a:rPr lang="en-IN" sz="1800" dirty="0"/>
              <a:t>Data cleaning and Data manipulation</a:t>
            </a:r>
          </a:p>
        </p:txBody>
      </p:sp>
      <p:sp>
        <p:nvSpPr>
          <p:cNvPr id="10" name="Text Placeholder 9">
            <a:extLst>
              <a:ext uri="{FF2B5EF4-FFF2-40B4-BE49-F238E27FC236}">
                <a16:creationId xmlns:a16="http://schemas.microsoft.com/office/drawing/2014/main" id="{F3A19DE4-8CE1-9C1E-DE5B-4639F476CEDA}"/>
              </a:ext>
            </a:extLst>
          </p:cNvPr>
          <p:cNvSpPr>
            <a:spLocks noGrp="1"/>
          </p:cNvSpPr>
          <p:nvPr>
            <p:ph type="body" sz="quarter" idx="17"/>
          </p:nvPr>
        </p:nvSpPr>
        <p:spPr>
          <a:xfrm>
            <a:off x="5769864" y="3194707"/>
            <a:ext cx="5452872" cy="338328"/>
          </a:xfrm>
        </p:spPr>
        <p:txBody>
          <a:bodyPr/>
          <a:lstStyle/>
          <a:p>
            <a:r>
              <a:rPr lang="en-IN" sz="1800" dirty="0"/>
              <a:t>Exploratory Data Analysis</a:t>
            </a:r>
          </a:p>
        </p:txBody>
      </p:sp>
      <p:sp>
        <p:nvSpPr>
          <p:cNvPr id="13" name="Text Placeholder 12">
            <a:extLst>
              <a:ext uri="{FF2B5EF4-FFF2-40B4-BE49-F238E27FC236}">
                <a16:creationId xmlns:a16="http://schemas.microsoft.com/office/drawing/2014/main" id="{1B58BDAD-E22A-605F-B79C-2D8BB0098427}"/>
              </a:ext>
            </a:extLst>
          </p:cNvPr>
          <p:cNvSpPr>
            <a:spLocks noGrp="1"/>
          </p:cNvSpPr>
          <p:nvPr>
            <p:ph type="body" sz="quarter" idx="18"/>
          </p:nvPr>
        </p:nvSpPr>
        <p:spPr>
          <a:xfrm>
            <a:off x="5769864" y="4525607"/>
            <a:ext cx="5452872" cy="338328"/>
          </a:xfrm>
        </p:spPr>
        <p:txBody>
          <a:bodyPr/>
          <a:lstStyle/>
          <a:p>
            <a:r>
              <a:rPr lang="en-IN" sz="1800" dirty="0"/>
              <a:t>Data Visualization</a:t>
            </a:r>
          </a:p>
        </p:txBody>
      </p:sp>
      <p:sp>
        <p:nvSpPr>
          <p:cNvPr id="16" name="Text Placeholder 15">
            <a:extLst>
              <a:ext uri="{FF2B5EF4-FFF2-40B4-BE49-F238E27FC236}">
                <a16:creationId xmlns:a16="http://schemas.microsoft.com/office/drawing/2014/main" id="{61EE119E-A1E8-642D-C2C7-59D9D57F9CA3}"/>
              </a:ext>
            </a:extLst>
          </p:cNvPr>
          <p:cNvSpPr>
            <a:spLocks noGrp="1"/>
          </p:cNvSpPr>
          <p:nvPr>
            <p:ph type="body" sz="quarter" idx="19"/>
          </p:nvPr>
        </p:nvSpPr>
        <p:spPr>
          <a:xfrm>
            <a:off x="5769864" y="5841941"/>
            <a:ext cx="5452872" cy="338328"/>
          </a:xfrm>
        </p:spPr>
        <p:txBody>
          <a:bodyPr/>
          <a:lstStyle/>
          <a:p>
            <a:r>
              <a:rPr lang="en-IN" sz="1800" dirty="0"/>
              <a:t>Analysing the Result</a:t>
            </a:r>
          </a:p>
        </p:txBody>
      </p:sp>
      <p:sp>
        <p:nvSpPr>
          <p:cNvPr id="22" name="Text Placeholder 2">
            <a:extLst>
              <a:ext uri="{FF2B5EF4-FFF2-40B4-BE49-F238E27FC236}">
                <a16:creationId xmlns:a16="http://schemas.microsoft.com/office/drawing/2014/main" id="{8FE2867F-49D9-AD67-7335-E76933B08239}"/>
              </a:ext>
            </a:extLst>
          </p:cNvPr>
          <p:cNvSpPr txBox="1">
            <a:spLocks/>
          </p:cNvSpPr>
          <p:nvPr/>
        </p:nvSpPr>
        <p:spPr>
          <a:xfrm>
            <a:off x="969264" y="2532888"/>
            <a:ext cx="1622425" cy="162242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9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5" name="Text Placeholder 2">
            <a:extLst>
              <a:ext uri="{FF2B5EF4-FFF2-40B4-BE49-F238E27FC236}">
                <a16:creationId xmlns:a16="http://schemas.microsoft.com/office/drawing/2014/main" id="{60C825BD-6CC2-99B4-172E-5ADBB7C9FD53}"/>
              </a:ext>
            </a:extLst>
          </p:cNvPr>
          <p:cNvSpPr txBox="1">
            <a:spLocks/>
          </p:cNvSpPr>
          <p:nvPr/>
        </p:nvSpPr>
        <p:spPr>
          <a:xfrm>
            <a:off x="1121664" y="2685288"/>
            <a:ext cx="1622425" cy="162242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9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32" name="Picture 31">
            <a:extLst>
              <a:ext uri="{FF2B5EF4-FFF2-40B4-BE49-F238E27FC236}">
                <a16:creationId xmlns:a16="http://schemas.microsoft.com/office/drawing/2014/main" id="{FEFBCD2F-FFBC-CACD-1247-71CF5D6E4DEF}"/>
              </a:ext>
            </a:extLst>
          </p:cNvPr>
          <p:cNvPicPr>
            <a:picLocks noChangeAspect="1"/>
          </p:cNvPicPr>
          <p:nvPr/>
        </p:nvPicPr>
        <p:blipFill>
          <a:blip r:embed="rId2"/>
          <a:stretch>
            <a:fillRect/>
          </a:stretch>
        </p:blipFill>
        <p:spPr>
          <a:xfrm>
            <a:off x="4305527" y="295612"/>
            <a:ext cx="963251" cy="999831"/>
          </a:xfrm>
          <a:prstGeom prst="rect">
            <a:avLst/>
          </a:prstGeom>
        </p:spPr>
      </p:pic>
      <p:pic>
        <p:nvPicPr>
          <p:cNvPr id="34" name="Picture 33">
            <a:extLst>
              <a:ext uri="{FF2B5EF4-FFF2-40B4-BE49-F238E27FC236}">
                <a16:creationId xmlns:a16="http://schemas.microsoft.com/office/drawing/2014/main" id="{CAB67514-721C-ED94-79A8-04D9F24D3010}"/>
              </a:ext>
            </a:extLst>
          </p:cNvPr>
          <p:cNvPicPr>
            <a:picLocks noChangeAspect="1"/>
          </p:cNvPicPr>
          <p:nvPr/>
        </p:nvPicPr>
        <p:blipFill>
          <a:blip r:embed="rId3"/>
          <a:stretch>
            <a:fillRect/>
          </a:stretch>
        </p:blipFill>
        <p:spPr>
          <a:xfrm>
            <a:off x="4305527" y="1562188"/>
            <a:ext cx="963250" cy="970699"/>
          </a:xfrm>
          <a:prstGeom prst="rect">
            <a:avLst/>
          </a:prstGeom>
        </p:spPr>
      </p:pic>
      <p:pic>
        <p:nvPicPr>
          <p:cNvPr id="35" name="Picture 34">
            <a:extLst>
              <a:ext uri="{FF2B5EF4-FFF2-40B4-BE49-F238E27FC236}">
                <a16:creationId xmlns:a16="http://schemas.microsoft.com/office/drawing/2014/main" id="{C76775A9-4E6B-4C92-5395-854650FE9393}"/>
              </a:ext>
            </a:extLst>
          </p:cNvPr>
          <p:cNvPicPr>
            <a:picLocks noChangeAspect="1"/>
          </p:cNvPicPr>
          <p:nvPr/>
        </p:nvPicPr>
        <p:blipFill>
          <a:blip r:embed="rId4"/>
          <a:stretch>
            <a:fillRect/>
          </a:stretch>
        </p:blipFill>
        <p:spPr>
          <a:xfrm>
            <a:off x="4305527" y="2863956"/>
            <a:ext cx="963252" cy="999831"/>
          </a:xfrm>
          <a:prstGeom prst="rect">
            <a:avLst/>
          </a:prstGeom>
        </p:spPr>
      </p:pic>
      <p:pic>
        <p:nvPicPr>
          <p:cNvPr id="36" name="Picture 35">
            <a:extLst>
              <a:ext uri="{FF2B5EF4-FFF2-40B4-BE49-F238E27FC236}">
                <a16:creationId xmlns:a16="http://schemas.microsoft.com/office/drawing/2014/main" id="{FD6D7C10-8A91-2C62-7568-4DF8E1E5636C}"/>
              </a:ext>
            </a:extLst>
          </p:cNvPr>
          <p:cNvPicPr>
            <a:picLocks noChangeAspect="1"/>
          </p:cNvPicPr>
          <p:nvPr/>
        </p:nvPicPr>
        <p:blipFill>
          <a:blip r:embed="rId5"/>
          <a:stretch>
            <a:fillRect/>
          </a:stretch>
        </p:blipFill>
        <p:spPr>
          <a:xfrm>
            <a:off x="4305527" y="4194856"/>
            <a:ext cx="963252" cy="999831"/>
          </a:xfrm>
          <a:prstGeom prst="rect">
            <a:avLst/>
          </a:prstGeom>
        </p:spPr>
      </p:pic>
      <p:pic>
        <p:nvPicPr>
          <p:cNvPr id="37" name="Picture 36">
            <a:extLst>
              <a:ext uri="{FF2B5EF4-FFF2-40B4-BE49-F238E27FC236}">
                <a16:creationId xmlns:a16="http://schemas.microsoft.com/office/drawing/2014/main" id="{168F78AF-FC69-CCCC-08CB-9F35A8F57BE6}"/>
              </a:ext>
            </a:extLst>
          </p:cNvPr>
          <p:cNvPicPr>
            <a:picLocks noChangeAspect="1"/>
          </p:cNvPicPr>
          <p:nvPr/>
        </p:nvPicPr>
        <p:blipFill>
          <a:blip r:embed="rId6"/>
          <a:stretch>
            <a:fillRect/>
          </a:stretch>
        </p:blipFill>
        <p:spPr>
          <a:xfrm>
            <a:off x="4305526" y="5525756"/>
            <a:ext cx="963251" cy="970699"/>
          </a:xfrm>
          <a:prstGeom prst="rect">
            <a:avLst/>
          </a:prstGeom>
        </p:spPr>
      </p:pic>
    </p:spTree>
    <p:extLst>
      <p:ext uri="{BB962C8B-B14F-4D97-AF65-F5344CB8AC3E}">
        <p14:creationId xmlns:p14="http://schemas.microsoft.com/office/powerpoint/2010/main" val="111365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CB91-5480-6335-355F-8498F2E5436E}"/>
              </a:ext>
            </a:extLst>
          </p:cNvPr>
          <p:cNvSpPr>
            <a:spLocks noGrp="1"/>
          </p:cNvSpPr>
          <p:nvPr>
            <p:ph type="title"/>
          </p:nvPr>
        </p:nvSpPr>
        <p:spPr>
          <a:xfrm>
            <a:off x="1389888" y="1344706"/>
            <a:ext cx="5038344" cy="1909482"/>
          </a:xfrm>
        </p:spPr>
        <p:txBody>
          <a:bodyPr/>
          <a:lstStyle/>
          <a:p>
            <a:r>
              <a:rPr lang="en-IN" dirty="0"/>
              <a:t>Attributes in                 the study</a:t>
            </a:r>
          </a:p>
        </p:txBody>
      </p:sp>
      <p:sp>
        <p:nvSpPr>
          <p:cNvPr id="4" name="Content Placeholder 3">
            <a:extLst>
              <a:ext uri="{FF2B5EF4-FFF2-40B4-BE49-F238E27FC236}">
                <a16:creationId xmlns:a16="http://schemas.microsoft.com/office/drawing/2014/main" id="{E7EACB98-3E20-3AAD-6BB8-D7DA15170B13}"/>
              </a:ext>
            </a:extLst>
          </p:cNvPr>
          <p:cNvSpPr>
            <a:spLocks noGrp="1"/>
          </p:cNvSpPr>
          <p:nvPr>
            <p:ph idx="1"/>
          </p:nvPr>
        </p:nvSpPr>
        <p:spPr>
          <a:xfrm>
            <a:off x="1389888" y="3182470"/>
            <a:ext cx="5010912" cy="2411505"/>
          </a:xfrm>
        </p:spPr>
        <p:txBody>
          <a:bodyPr/>
          <a:lstStyle/>
          <a:p>
            <a:pPr marL="340614" indent="-285750">
              <a:buFont typeface="Wingdings" panose="05000000000000000000" pitchFamily="2" charset="2"/>
              <a:buChar char="Ø"/>
            </a:pPr>
            <a:r>
              <a:rPr lang="en-US" dirty="0"/>
              <a:t>This data has 119390 rows and 32 columns. Here are the columns</a:t>
            </a:r>
            <a:endParaRPr lang="en-IN" dirty="0"/>
          </a:p>
          <a:p>
            <a:r>
              <a:rPr lang="en-IN" dirty="0"/>
              <a:t>● Hotel </a:t>
            </a:r>
          </a:p>
          <a:p>
            <a:r>
              <a:rPr lang="en-IN" dirty="0"/>
              <a:t>● Is cancelled </a:t>
            </a:r>
          </a:p>
          <a:p>
            <a:r>
              <a:rPr lang="en-IN" dirty="0"/>
              <a:t>● Arrival date year </a:t>
            </a:r>
          </a:p>
          <a:p>
            <a:r>
              <a:rPr lang="en-IN" dirty="0"/>
              <a:t>● Arrival date month </a:t>
            </a:r>
          </a:p>
          <a:p>
            <a:r>
              <a:rPr lang="en-IN" dirty="0"/>
              <a:t>● Arrival date week number </a:t>
            </a:r>
          </a:p>
          <a:p>
            <a:r>
              <a:rPr lang="en-IN" dirty="0"/>
              <a:t>● Day of the month</a:t>
            </a:r>
          </a:p>
        </p:txBody>
      </p:sp>
      <p:sp>
        <p:nvSpPr>
          <p:cNvPr id="5" name="Slide Number Placeholder 4">
            <a:extLst>
              <a:ext uri="{FF2B5EF4-FFF2-40B4-BE49-F238E27FC236}">
                <a16:creationId xmlns:a16="http://schemas.microsoft.com/office/drawing/2014/main" id="{D42A8BE3-9A90-48D9-419E-690CE75809AC}"/>
              </a:ext>
            </a:extLst>
          </p:cNvPr>
          <p:cNvSpPr>
            <a:spLocks noGrp="1"/>
          </p:cNvSpPr>
          <p:nvPr>
            <p:ph type="sldNum" sz="quarter" idx="12"/>
          </p:nvPr>
        </p:nvSpPr>
        <p:spPr/>
        <p:txBody>
          <a:bodyPr/>
          <a:lstStyle/>
          <a:p>
            <a:fld id="{8D0AFDD5-844D-364D-8AEC-50CF4D36D55D}" type="slidenum">
              <a:rPr lang="en-US" noProof="0" smtClean="0"/>
              <a:pPr/>
              <a:t>6</a:t>
            </a:fld>
            <a:endParaRPr lang="en-US" noProof="0"/>
          </a:p>
        </p:txBody>
      </p:sp>
    </p:spTree>
    <p:extLst>
      <p:ext uri="{BB962C8B-B14F-4D97-AF65-F5344CB8AC3E}">
        <p14:creationId xmlns:p14="http://schemas.microsoft.com/office/powerpoint/2010/main" val="1346207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87AAED5-997B-D92E-0651-110FECD02046}"/>
              </a:ext>
            </a:extLst>
          </p:cNvPr>
          <p:cNvSpPr>
            <a:spLocks noGrp="1"/>
          </p:cNvSpPr>
          <p:nvPr>
            <p:ph idx="1"/>
          </p:nvPr>
        </p:nvSpPr>
        <p:spPr>
          <a:xfrm>
            <a:off x="1085088" y="1298448"/>
            <a:ext cx="5010912" cy="4289552"/>
          </a:xfrm>
        </p:spPr>
        <p:txBody>
          <a:bodyPr/>
          <a:lstStyle/>
          <a:p>
            <a:r>
              <a:rPr lang="en-IN" dirty="0"/>
              <a:t>● Stays in weekend nights </a:t>
            </a:r>
          </a:p>
          <a:p>
            <a:r>
              <a:rPr lang="en-IN" dirty="0"/>
              <a:t>● Stays in week nights </a:t>
            </a:r>
          </a:p>
          <a:p>
            <a:r>
              <a:rPr lang="en-IN" dirty="0"/>
              <a:t>● Adults </a:t>
            </a:r>
          </a:p>
          <a:p>
            <a:r>
              <a:rPr lang="en-IN" dirty="0"/>
              <a:t>● Children </a:t>
            </a:r>
          </a:p>
          <a:p>
            <a:r>
              <a:rPr lang="en-IN" dirty="0"/>
              <a:t>● Babies</a:t>
            </a:r>
          </a:p>
          <a:p>
            <a:r>
              <a:rPr lang="en-IN" dirty="0"/>
              <a:t>● Meals </a:t>
            </a:r>
          </a:p>
          <a:p>
            <a:r>
              <a:rPr lang="en-IN" dirty="0"/>
              <a:t>● Country </a:t>
            </a:r>
          </a:p>
          <a:p>
            <a:r>
              <a:rPr lang="en-IN" dirty="0"/>
              <a:t>● Market segment </a:t>
            </a:r>
          </a:p>
          <a:p>
            <a:r>
              <a:rPr lang="en-IN" dirty="0"/>
              <a:t>● Distribution Channel </a:t>
            </a:r>
          </a:p>
          <a:p>
            <a:r>
              <a:rPr lang="en-IN" dirty="0"/>
              <a:t>● Is repeated guest</a:t>
            </a:r>
          </a:p>
          <a:p>
            <a:r>
              <a:rPr lang="en-US" dirty="0"/>
              <a:t>● Previous cancellations </a:t>
            </a:r>
          </a:p>
          <a:p>
            <a:r>
              <a:rPr lang="en-US" dirty="0"/>
              <a:t>● Previous bookings not canceled </a:t>
            </a:r>
          </a:p>
          <a:p>
            <a:r>
              <a:rPr lang="en-US" dirty="0"/>
              <a:t>● Reserved room type </a:t>
            </a:r>
          </a:p>
          <a:p>
            <a:r>
              <a:rPr lang="en-US" dirty="0"/>
              <a:t>● Assigned room type </a:t>
            </a:r>
            <a:endParaRPr lang="en-IN" dirty="0"/>
          </a:p>
        </p:txBody>
      </p:sp>
      <p:sp>
        <p:nvSpPr>
          <p:cNvPr id="5" name="Slide Number Placeholder 4">
            <a:extLst>
              <a:ext uri="{FF2B5EF4-FFF2-40B4-BE49-F238E27FC236}">
                <a16:creationId xmlns:a16="http://schemas.microsoft.com/office/drawing/2014/main" id="{226C59EB-BE38-4464-90F0-2238BF89F58F}"/>
              </a:ext>
            </a:extLst>
          </p:cNvPr>
          <p:cNvSpPr>
            <a:spLocks noGrp="1"/>
          </p:cNvSpPr>
          <p:nvPr>
            <p:ph type="sldNum" sz="quarter" idx="12"/>
          </p:nvPr>
        </p:nvSpPr>
        <p:spPr/>
        <p:txBody>
          <a:bodyPr/>
          <a:lstStyle/>
          <a:p>
            <a:fld id="{8D0AFDD5-844D-364D-8AEC-50CF4D36D55D}" type="slidenum">
              <a:rPr lang="en-US" noProof="0" smtClean="0"/>
              <a:pPr/>
              <a:t>7</a:t>
            </a:fld>
            <a:endParaRPr lang="en-US" noProof="0"/>
          </a:p>
        </p:txBody>
      </p:sp>
      <p:sp>
        <p:nvSpPr>
          <p:cNvPr id="7" name="TextBox 6">
            <a:extLst>
              <a:ext uri="{FF2B5EF4-FFF2-40B4-BE49-F238E27FC236}">
                <a16:creationId xmlns:a16="http://schemas.microsoft.com/office/drawing/2014/main" id="{ABCFF2B5-4293-C390-567D-0AE6BBDE45EE}"/>
              </a:ext>
            </a:extLst>
          </p:cNvPr>
          <p:cNvSpPr txBox="1"/>
          <p:nvPr/>
        </p:nvSpPr>
        <p:spPr>
          <a:xfrm>
            <a:off x="8489577" y="950276"/>
            <a:ext cx="6131858" cy="369332"/>
          </a:xfrm>
          <a:prstGeom prst="rect">
            <a:avLst/>
          </a:prstGeom>
          <a:noFill/>
        </p:spPr>
        <p:txBody>
          <a:bodyPr wrap="square">
            <a:spAutoFit/>
          </a:bodyPr>
          <a:lstStyle/>
          <a:p>
            <a:r>
              <a:rPr lang="en-IN" dirty="0"/>
              <a:t> </a:t>
            </a:r>
            <a:endParaRPr lang="en-US" dirty="0"/>
          </a:p>
        </p:txBody>
      </p:sp>
    </p:spTree>
    <p:extLst>
      <p:ext uri="{BB962C8B-B14F-4D97-AF65-F5344CB8AC3E}">
        <p14:creationId xmlns:p14="http://schemas.microsoft.com/office/powerpoint/2010/main" val="1548499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7CCD57A-C5E7-4CCE-BD7E-1B2B35171814}"/>
              </a:ext>
            </a:extLst>
          </p:cNvPr>
          <p:cNvSpPr>
            <a:spLocks noGrp="1"/>
          </p:cNvSpPr>
          <p:nvPr>
            <p:ph idx="1"/>
          </p:nvPr>
        </p:nvSpPr>
        <p:spPr>
          <a:xfrm>
            <a:off x="1085088" y="1216058"/>
            <a:ext cx="5010912" cy="3771577"/>
          </a:xfrm>
        </p:spPr>
        <p:txBody>
          <a:bodyPr/>
          <a:lstStyle/>
          <a:p>
            <a:r>
              <a:rPr lang="en-IN" dirty="0"/>
              <a:t>● Booking changes </a:t>
            </a:r>
          </a:p>
          <a:p>
            <a:r>
              <a:rPr lang="en-IN" dirty="0"/>
              <a:t>● Deposit type </a:t>
            </a:r>
          </a:p>
          <a:p>
            <a:r>
              <a:rPr lang="en-IN" dirty="0"/>
              <a:t>● Agent </a:t>
            </a:r>
          </a:p>
          <a:p>
            <a:r>
              <a:rPr lang="en-IN" dirty="0"/>
              <a:t>● Lead time </a:t>
            </a:r>
          </a:p>
          <a:p>
            <a:r>
              <a:rPr lang="en-IN" dirty="0"/>
              <a:t>● Days in waiting list </a:t>
            </a:r>
          </a:p>
          <a:p>
            <a:r>
              <a:rPr lang="en-IN" dirty="0"/>
              <a:t>● Customer type </a:t>
            </a:r>
          </a:p>
          <a:p>
            <a:r>
              <a:rPr lang="en-IN" dirty="0"/>
              <a:t>● ADR </a:t>
            </a:r>
          </a:p>
          <a:p>
            <a:r>
              <a:rPr lang="en-IN" dirty="0"/>
              <a:t>● Required car parking spaces </a:t>
            </a:r>
          </a:p>
          <a:p>
            <a:r>
              <a:rPr lang="en-IN" dirty="0"/>
              <a:t>● Booking changes </a:t>
            </a:r>
          </a:p>
          <a:p>
            <a:r>
              <a:rPr lang="en-IN" dirty="0"/>
              <a:t>● Reservation status </a:t>
            </a:r>
          </a:p>
          <a:p>
            <a:r>
              <a:rPr lang="en-IN" dirty="0"/>
              <a:t>● reservation status date </a:t>
            </a:r>
          </a:p>
        </p:txBody>
      </p:sp>
      <p:sp>
        <p:nvSpPr>
          <p:cNvPr id="5" name="Slide Number Placeholder 4">
            <a:extLst>
              <a:ext uri="{FF2B5EF4-FFF2-40B4-BE49-F238E27FC236}">
                <a16:creationId xmlns:a16="http://schemas.microsoft.com/office/drawing/2014/main" id="{E8BE4752-86E0-5E1C-CD49-4698F77A5163}"/>
              </a:ext>
            </a:extLst>
          </p:cNvPr>
          <p:cNvSpPr>
            <a:spLocks noGrp="1"/>
          </p:cNvSpPr>
          <p:nvPr>
            <p:ph type="sldNum" sz="quarter" idx="12"/>
          </p:nvPr>
        </p:nvSpPr>
        <p:spPr/>
        <p:txBody>
          <a:bodyPr/>
          <a:lstStyle/>
          <a:p>
            <a:fld id="{8D0AFDD5-844D-364D-8AEC-50CF4D36D55D}" type="slidenum">
              <a:rPr lang="en-US" noProof="0" smtClean="0"/>
              <a:pPr/>
              <a:t>8</a:t>
            </a:fld>
            <a:endParaRPr lang="en-US" noProof="0"/>
          </a:p>
        </p:txBody>
      </p:sp>
    </p:spTree>
    <p:extLst>
      <p:ext uri="{BB962C8B-B14F-4D97-AF65-F5344CB8AC3E}">
        <p14:creationId xmlns:p14="http://schemas.microsoft.com/office/powerpoint/2010/main" val="4111394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69583-F598-ADC6-847C-5268ABF68DFF}"/>
              </a:ext>
            </a:extLst>
          </p:cNvPr>
          <p:cNvSpPr>
            <a:spLocks noGrp="1"/>
          </p:cNvSpPr>
          <p:nvPr>
            <p:ph type="title"/>
          </p:nvPr>
        </p:nvSpPr>
        <p:spPr/>
        <p:txBody>
          <a:bodyPr/>
          <a:lstStyle/>
          <a:p>
            <a:r>
              <a:rPr lang="en-IN" dirty="0"/>
              <a:t>Data Wrangling</a:t>
            </a:r>
          </a:p>
        </p:txBody>
      </p:sp>
      <p:sp>
        <p:nvSpPr>
          <p:cNvPr id="3" name="Text Placeholder 2">
            <a:extLst>
              <a:ext uri="{FF2B5EF4-FFF2-40B4-BE49-F238E27FC236}">
                <a16:creationId xmlns:a16="http://schemas.microsoft.com/office/drawing/2014/main" id="{E02791A8-29F3-F1D6-F66F-FBE140F67F79}"/>
              </a:ext>
            </a:extLst>
          </p:cNvPr>
          <p:cNvSpPr>
            <a:spLocks noGrp="1"/>
          </p:cNvSpPr>
          <p:nvPr>
            <p:ph type="body" idx="1"/>
          </p:nvPr>
        </p:nvSpPr>
        <p:spPr/>
        <p:txBody>
          <a:bodyPr/>
          <a:lstStyle/>
          <a:p>
            <a:r>
              <a:rPr lang="en-IN" dirty="0"/>
              <a:t>Data Cleaning</a:t>
            </a:r>
          </a:p>
        </p:txBody>
      </p:sp>
      <p:sp>
        <p:nvSpPr>
          <p:cNvPr id="4" name="Content Placeholder 3">
            <a:extLst>
              <a:ext uri="{FF2B5EF4-FFF2-40B4-BE49-F238E27FC236}">
                <a16:creationId xmlns:a16="http://schemas.microsoft.com/office/drawing/2014/main" id="{D65DC11D-5681-FB7D-FDFC-20E90C28F0CA}"/>
              </a:ext>
            </a:extLst>
          </p:cNvPr>
          <p:cNvSpPr>
            <a:spLocks noGrp="1"/>
          </p:cNvSpPr>
          <p:nvPr>
            <p:ph sz="half" idx="2"/>
          </p:nvPr>
        </p:nvSpPr>
        <p:spPr>
          <a:xfrm>
            <a:off x="4645152" y="1730189"/>
            <a:ext cx="6408671" cy="1702178"/>
          </a:xfrm>
        </p:spPr>
        <p:txBody>
          <a:bodyPr/>
          <a:lstStyle/>
          <a:p>
            <a:pPr indent="0">
              <a:buNone/>
            </a:pPr>
            <a:endParaRPr lang="en-US" dirty="0"/>
          </a:p>
          <a:p>
            <a:pPr indent="0">
              <a:buNone/>
            </a:pPr>
            <a:r>
              <a:rPr lang="en-US" dirty="0"/>
              <a:t>● Dropping Columns with Maximum Null values– agent and company </a:t>
            </a:r>
          </a:p>
          <a:p>
            <a:pPr indent="0">
              <a:buNone/>
            </a:pPr>
            <a:r>
              <a:rPr lang="en-US" dirty="0"/>
              <a:t>● Dropping columns which had redundant values– Arrival date week number </a:t>
            </a:r>
          </a:p>
          <a:p>
            <a:pPr indent="0">
              <a:buNone/>
            </a:pPr>
            <a:r>
              <a:rPr lang="en-US" dirty="0"/>
              <a:t>● Columns with nominal null values have been manipulated by filling them with </a:t>
            </a:r>
          </a:p>
          <a:p>
            <a:pPr indent="0">
              <a:buNone/>
            </a:pPr>
            <a:r>
              <a:rPr lang="en-US" dirty="0"/>
              <a:t>➔ Numerical column:- Median (Number of children) </a:t>
            </a:r>
          </a:p>
          <a:p>
            <a:pPr indent="0">
              <a:buNone/>
            </a:pPr>
            <a:r>
              <a:rPr lang="en-US" dirty="0"/>
              <a:t>➔ String column:- Mode (Country)</a:t>
            </a:r>
            <a:endParaRPr lang="en-IN" dirty="0"/>
          </a:p>
        </p:txBody>
      </p:sp>
      <p:sp>
        <p:nvSpPr>
          <p:cNvPr id="5" name="Text Placeholder 4">
            <a:extLst>
              <a:ext uri="{FF2B5EF4-FFF2-40B4-BE49-F238E27FC236}">
                <a16:creationId xmlns:a16="http://schemas.microsoft.com/office/drawing/2014/main" id="{D71E617B-C7A7-08E1-4E84-3F6EEB266AA5}"/>
              </a:ext>
            </a:extLst>
          </p:cNvPr>
          <p:cNvSpPr>
            <a:spLocks noGrp="1"/>
          </p:cNvSpPr>
          <p:nvPr>
            <p:ph type="body" sz="quarter" idx="3"/>
          </p:nvPr>
        </p:nvSpPr>
        <p:spPr/>
        <p:txBody>
          <a:bodyPr/>
          <a:lstStyle/>
          <a:p>
            <a:r>
              <a:rPr lang="en-IN" dirty="0"/>
              <a:t>Data Manipulation</a:t>
            </a:r>
          </a:p>
        </p:txBody>
      </p:sp>
      <p:sp>
        <p:nvSpPr>
          <p:cNvPr id="6" name="Content Placeholder 5">
            <a:extLst>
              <a:ext uri="{FF2B5EF4-FFF2-40B4-BE49-F238E27FC236}">
                <a16:creationId xmlns:a16="http://schemas.microsoft.com/office/drawing/2014/main" id="{D991D2DC-2BA0-CB25-42F7-67709DB3751E}"/>
              </a:ext>
            </a:extLst>
          </p:cNvPr>
          <p:cNvSpPr>
            <a:spLocks noGrp="1"/>
          </p:cNvSpPr>
          <p:nvPr>
            <p:ph sz="half" idx="13"/>
          </p:nvPr>
        </p:nvSpPr>
        <p:spPr/>
        <p:txBody>
          <a:bodyPr/>
          <a:lstStyle/>
          <a:p>
            <a:pPr indent="0">
              <a:buNone/>
            </a:pPr>
            <a:r>
              <a:rPr lang="en-US" dirty="0"/>
              <a:t>Combining columns for an effective study</a:t>
            </a:r>
          </a:p>
          <a:p>
            <a:pPr indent="0">
              <a:buNone/>
            </a:pPr>
            <a:r>
              <a:rPr lang="en-US" dirty="0"/>
              <a:t> ➔ kids = babies + children </a:t>
            </a:r>
          </a:p>
          <a:p>
            <a:pPr indent="0">
              <a:buNone/>
            </a:pPr>
            <a:r>
              <a:rPr lang="en-US" dirty="0"/>
              <a:t> ➔ total stays = Stays in weekend nights + Stays in week nights</a:t>
            </a:r>
          </a:p>
          <a:p>
            <a:pPr indent="0">
              <a:buNone/>
            </a:pPr>
            <a:r>
              <a:rPr lang="en-US" dirty="0"/>
              <a:t> ➔ Revenue = total stays(Non cancelled guests)*ADR</a:t>
            </a:r>
            <a:endParaRPr lang="en-IN" dirty="0"/>
          </a:p>
        </p:txBody>
      </p:sp>
      <p:sp>
        <p:nvSpPr>
          <p:cNvPr id="7" name="Slide Number Placeholder 6">
            <a:extLst>
              <a:ext uri="{FF2B5EF4-FFF2-40B4-BE49-F238E27FC236}">
                <a16:creationId xmlns:a16="http://schemas.microsoft.com/office/drawing/2014/main" id="{225AE6D8-28C9-0B61-C6E7-C3F7F374235E}"/>
              </a:ext>
            </a:extLst>
          </p:cNvPr>
          <p:cNvSpPr>
            <a:spLocks noGrp="1"/>
          </p:cNvSpPr>
          <p:nvPr>
            <p:ph type="sldNum" sz="quarter" idx="12"/>
          </p:nvPr>
        </p:nvSpPr>
        <p:spPr/>
        <p:txBody>
          <a:bodyPr/>
          <a:lstStyle/>
          <a:p>
            <a:fld id="{8D0AFDD5-844D-364D-8AEC-50CF4D36D55D}" type="slidenum">
              <a:rPr lang="en-US" noProof="0" smtClean="0"/>
              <a:t>9</a:t>
            </a:fld>
            <a:endParaRPr lang="en-US" noProof="0"/>
          </a:p>
        </p:txBody>
      </p:sp>
      <p:sp>
        <p:nvSpPr>
          <p:cNvPr id="8" name="Footer Placeholder 7">
            <a:extLst>
              <a:ext uri="{FF2B5EF4-FFF2-40B4-BE49-F238E27FC236}">
                <a16:creationId xmlns:a16="http://schemas.microsoft.com/office/drawing/2014/main" id="{26EFC239-1021-9832-2D8C-E4236B46A809}"/>
              </a:ext>
            </a:extLst>
          </p:cNvPr>
          <p:cNvSpPr>
            <a:spLocks noGrp="1"/>
          </p:cNvSpPr>
          <p:nvPr>
            <p:ph type="ftr" sz="quarter" idx="11"/>
          </p:nvPr>
        </p:nvSpPr>
        <p:spPr/>
        <p:txBody>
          <a:bodyPr/>
          <a:lstStyle/>
          <a:p>
            <a:r>
              <a:rPr lang="en-US" noProof="0"/>
              <a:t>Presentation title</a:t>
            </a:r>
          </a:p>
        </p:txBody>
      </p:sp>
      <p:sp>
        <p:nvSpPr>
          <p:cNvPr id="9" name="Date Placeholder 8">
            <a:extLst>
              <a:ext uri="{FF2B5EF4-FFF2-40B4-BE49-F238E27FC236}">
                <a16:creationId xmlns:a16="http://schemas.microsoft.com/office/drawing/2014/main" id="{35C77F3A-508B-E1C1-7216-ECCA7398C4A5}"/>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117220602"/>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{CC3FAF77-7A0C-450B-88EB-0E245A36647B}tf11429527_win32</Template>
  <TotalTime>1012</TotalTime>
  <Words>1780</Words>
  <Application>Microsoft Office PowerPoint</Application>
  <PresentationFormat>Widescreen</PresentationFormat>
  <Paragraphs>214</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Arial Rounded MT Bold</vt:lpstr>
      <vt:lpstr>Calibri</vt:lpstr>
      <vt:lpstr>Century Gothic</vt:lpstr>
      <vt:lpstr>Karla</vt:lpstr>
      <vt:lpstr>Univers Condensed Light</vt:lpstr>
      <vt:lpstr>Wingdings</vt:lpstr>
      <vt:lpstr>Office Theme</vt:lpstr>
      <vt:lpstr>HOTEL BOOKING EDA - PROJECT</vt:lpstr>
      <vt:lpstr>Agenda</vt:lpstr>
      <vt:lpstr>Introduction </vt:lpstr>
      <vt:lpstr>PowerPoint Presentation</vt:lpstr>
      <vt:lpstr>Work flow</vt:lpstr>
      <vt:lpstr>Attributes in                 the study</vt:lpstr>
      <vt:lpstr>PowerPoint Presentation</vt:lpstr>
      <vt:lpstr>PowerPoint Presentation</vt:lpstr>
      <vt:lpstr>Data Wrangling</vt:lpstr>
      <vt:lpstr>Handling Outliers</vt:lpstr>
      <vt:lpstr>Percentage share of different hotel type and their booking and revenue  </vt:lpstr>
      <vt:lpstr>PowerPoint Presentation</vt:lpstr>
      <vt:lpstr>Analysis of ADR &amp; Revenue for each month </vt:lpstr>
      <vt:lpstr>PowerPoint Presentation</vt:lpstr>
      <vt:lpstr>Comparative study of reservation based on lead time and bookings in each month</vt:lpstr>
      <vt:lpstr>PowerPoint Presentation</vt:lpstr>
      <vt:lpstr>Preference of different room type </vt:lpstr>
      <vt:lpstr>PowerPoint Presentation</vt:lpstr>
      <vt:lpstr>Majority of bookings and cancellations done by which customer type</vt:lpstr>
      <vt:lpstr>PowerPoint Presentation</vt:lpstr>
      <vt:lpstr>Yearly bookings &amp; cancellations </vt:lpstr>
      <vt:lpstr>PowerPoint Presentation</vt:lpstr>
      <vt:lpstr>Analysis based on reservation status </vt:lpstr>
      <vt:lpstr>Cancellation made in each hotel type </vt:lpstr>
      <vt:lpstr>PowerPoint Presentation</vt:lpstr>
      <vt:lpstr>Analysis of cancellations on deposits </vt:lpstr>
      <vt:lpstr>Analysis of Distribution channels</vt:lpstr>
      <vt:lpstr>Study of ADR on lead time and total stay</vt:lpstr>
      <vt:lpstr>PowerPoint Presentation</vt:lpstr>
      <vt:lpstr>Preferred stay period </vt:lpstr>
      <vt:lpstr>ADR based on deposit type </vt:lpstr>
      <vt:lpstr>Analysis based on Meal</vt:lpstr>
      <vt:lpstr>Analysis based on Country</vt:lpstr>
      <vt:lpstr>PowerPoint Presentation</vt:lpstr>
      <vt:lpstr>Car parking and Repeated customers insights </vt:lpstr>
      <vt:lpstr>PowerPoint Presentation</vt:lpstr>
      <vt:lpstr>PowerPoint Presentation</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 EDA - PROJECT</dc:title>
  <dc:creator>DEEPAK SAHU</dc:creator>
  <cp:lastModifiedBy>DEEPAK SAHU</cp:lastModifiedBy>
  <cp:revision>1</cp:revision>
  <dcterms:created xsi:type="dcterms:W3CDTF">2023-03-29T11:10:58Z</dcterms:created>
  <dcterms:modified xsi:type="dcterms:W3CDTF">2023-03-30T04:03:53Z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